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5"/>
  </p:notesMasterIdLst>
  <p:sldIdLst>
    <p:sldId id="333" r:id="rId2"/>
    <p:sldId id="343" r:id="rId3"/>
    <p:sldId id="256" r:id="rId4"/>
    <p:sldId id="349" r:id="rId5"/>
    <p:sldId id="304" r:id="rId6"/>
    <p:sldId id="344" r:id="rId7"/>
    <p:sldId id="347" r:id="rId8"/>
    <p:sldId id="345" r:id="rId9"/>
    <p:sldId id="382" r:id="rId10"/>
    <p:sldId id="417" r:id="rId11"/>
    <p:sldId id="346" r:id="rId12"/>
    <p:sldId id="387" r:id="rId13"/>
    <p:sldId id="369" r:id="rId14"/>
    <p:sldId id="462" r:id="rId15"/>
    <p:sldId id="348" r:id="rId16"/>
    <p:sldId id="386" r:id="rId17"/>
    <p:sldId id="385" r:id="rId18"/>
    <p:sldId id="340" r:id="rId19"/>
    <p:sldId id="350" r:id="rId20"/>
    <p:sldId id="368" r:id="rId21"/>
    <p:sldId id="322" r:id="rId22"/>
    <p:sldId id="338" r:id="rId23"/>
    <p:sldId id="408" r:id="rId24"/>
    <p:sldId id="351" r:id="rId25"/>
    <p:sldId id="352" r:id="rId26"/>
    <p:sldId id="339" r:id="rId27"/>
    <p:sldId id="353" r:id="rId28"/>
    <p:sldId id="354" r:id="rId29"/>
    <p:sldId id="367" r:id="rId30"/>
    <p:sldId id="356" r:id="rId31"/>
    <p:sldId id="355" r:id="rId32"/>
    <p:sldId id="357" r:id="rId33"/>
    <p:sldId id="383" r:id="rId34"/>
    <p:sldId id="416" r:id="rId35"/>
    <p:sldId id="330" r:id="rId36"/>
    <p:sldId id="359" r:id="rId37"/>
    <p:sldId id="360" r:id="rId38"/>
    <p:sldId id="361" r:id="rId39"/>
    <p:sldId id="366" r:id="rId40"/>
    <p:sldId id="365" r:id="rId41"/>
    <p:sldId id="362" r:id="rId42"/>
    <p:sldId id="363" r:id="rId43"/>
    <p:sldId id="398" r:id="rId44"/>
    <p:sldId id="364" r:id="rId45"/>
    <p:sldId id="376" r:id="rId46"/>
    <p:sldId id="341" r:id="rId47"/>
    <p:sldId id="313" r:id="rId48"/>
    <p:sldId id="370" r:id="rId49"/>
    <p:sldId id="371" r:id="rId50"/>
    <p:sldId id="418" r:id="rId51"/>
    <p:sldId id="372" r:id="rId52"/>
    <p:sldId id="405" r:id="rId53"/>
    <p:sldId id="373" r:id="rId54"/>
    <p:sldId id="388" r:id="rId55"/>
    <p:sldId id="305" r:id="rId56"/>
    <p:sldId id="319" r:id="rId57"/>
    <p:sldId id="325" r:id="rId58"/>
    <p:sldId id="282" r:id="rId59"/>
    <p:sldId id="310" r:id="rId60"/>
    <p:sldId id="328" r:id="rId61"/>
    <p:sldId id="298" r:id="rId62"/>
    <p:sldId id="389" r:id="rId63"/>
    <p:sldId id="390" r:id="rId64"/>
    <p:sldId id="397" r:id="rId65"/>
    <p:sldId id="392" r:id="rId66"/>
    <p:sldId id="393" r:id="rId67"/>
    <p:sldId id="396" r:id="rId68"/>
    <p:sldId id="394" r:id="rId69"/>
    <p:sldId id="395" r:id="rId70"/>
    <p:sldId id="374" r:id="rId71"/>
    <p:sldId id="448" r:id="rId72"/>
    <p:sldId id="414" r:id="rId73"/>
    <p:sldId id="415" r:id="rId74"/>
    <p:sldId id="375" r:id="rId75"/>
    <p:sldId id="420" r:id="rId76"/>
    <p:sldId id="421" r:id="rId77"/>
    <p:sldId id="422" r:id="rId78"/>
    <p:sldId id="423" r:id="rId79"/>
    <p:sldId id="424" r:id="rId80"/>
    <p:sldId id="425" r:id="rId81"/>
    <p:sldId id="426" r:id="rId82"/>
    <p:sldId id="427" r:id="rId83"/>
    <p:sldId id="428" r:id="rId84"/>
    <p:sldId id="429" r:id="rId85"/>
    <p:sldId id="430" r:id="rId86"/>
    <p:sldId id="431" r:id="rId87"/>
    <p:sldId id="432" r:id="rId88"/>
    <p:sldId id="433" r:id="rId89"/>
    <p:sldId id="434" r:id="rId90"/>
    <p:sldId id="435" r:id="rId91"/>
    <p:sldId id="436" r:id="rId92"/>
    <p:sldId id="437" r:id="rId93"/>
    <p:sldId id="438" r:id="rId94"/>
    <p:sldId id="439" r:id="rId95"/>
    <p:sldId id="440" r:id="rId96"/>
    <p:sldId id="441" r:id="rId97"/>
    <p:sldId id="442" r:id="rId98"/>
    <p:sldId id="443" r:id="rId99"/>
    <p:sldId id="444" r:id="rId100"/>
    <p:sldId id="447" r:id="rId101"/>
    <p:sldId id="342" r:id="rId102"/>
    <p:sldId id="403" r:id="rId103"/>
    <p:sldId id="407" r:id="rId104"/>
    <p:sldId id="400" r:id="rId105"/>
    <p:sldId id="409" r:id="rId106"/>
    <p:sldId id="377" r:id="rId107"/>
    <p:sldId id="399" r:id="rId108"/>
    <p:sldId id="413" r:id="rId109"/>
    <p:sldId id="464" r:id="rId110"/>
    <p:sldId id="410" r:id="rId111"/>
    <p:sldId id="380" r:id="rId112"/>
    <p:sldId id="460" r:id="rId113"/>
    <p:sldId id="323" r:id="rId114"/>
    <p:sldId id="463" r:id="rId115"/>
    <p:sldId id="411" r:id="rId116"/>
    <p:sldId id="456" r:id="rId117"/>
    <p:sldId id="461" r:id="rId118"/>
    <p:sldId id="406" r:id="rId119"/>
    <p:sldId id="412" r:id="rId120"/>
    <p:sldId id="402" r:id="rId121"/>
    <p:sldId id="453" r:id="rId122"/>
    <p:sldId id="454" r:id="rId123"/>
    <p:sldId id="379" r:id="rId124"/>
    <p:sldId id="465" r:id="rId125"/>
    <p:sldId id="331" r:id="rId126"/>
    <p:sldId id="450" r:id="rId127"/>
    <p:sldId id="452" r:id="rId128"/>
    <p:sldId id="449" r:id="rId129"/>
    <p:sldId id="401" r:id="rId130"/>
    <p:sldId id="455" r:id="rId131"/>
    <p:sldId id="404" r:id="rId132"/>
    <p:sldId id="378" r:id="rId133"/>
    <p:sldId id="317" r:id="rId1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B5B5"/>
    <a:srgbClr val="EDD023"/>
    <a:srgbClr val="6A4623"/>
    <a:srgbClr val="800080"/>
    <a:srgbClr val="FF0000"/>
    <a:srgbClr val="C2C2C2"/>
    <a:srgbClr val="AEAEAE"/>
    <a:srgbClr val="FF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6" autoAdjust="0"/>
    <p:restoredTop sz="94728" autoAdjust="0"/>
  </p:normalViewPr>
  <p:slideViewPr>
    <p:cSldViewPr>
      <p:cViewPr>
        <p:scale>
          <a:sx n="100" d="100"/>
          <a:sy n="100" d="100"/>
        </p:scale>
        <p:origin x="-874" y="7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0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90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90116" name="Placeholder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62BF6C5-459E-4154-8E21-E8A64879977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2E64D-464F-45A3-86DB-0D69B433F47E}" type="slidenum">
              <a:rPr lang="en-US"/>
              <a:pPr/>
              <a:t>1</a:t>
            </a:fld>
            <a:endParaRPr lang="en-US"/>
          </a:p>
        </p:txBody>
      </p:sp>
      <p:sp>
        <p:nvSpPr>
          <p:cNvPr id="91138" name="Placeholder 2"/>
          <p:cNvSpPr>
            <a:spLocks noGrp="1" noRot="1" noChangeAspect="1" noChangeArrowheads="1" noTextEdit="1"/>
          </p:cNvSpPr>
          <p:nvPr>
            <p:ph type="sldImg"/>
          </p:nvPr>
        </p:nvSpPr>
        <p:spPr>
          <a:ln/>
        </p:spPr>
      </p:sp>
      <p:sp>
        <p:nvSpPr>
          <p:cNvPr id="9113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0AA8F-A773-46BE-845B-61604906F392}" type="slidenum">
              <a:rPr lang="en-US"/>
              <a:pPr/>
              <a:t>11</a:t>
            </a:fld>
            <a:endParaRPr lang="en-US"/>
          </a:p>
        </p:txBody>
      </p:sp>
      <p:sp>
        <p:nvSpPr>
          <p:cNvPr id="165890" name="Placeholder 2"/>
          <p:cNvSpPr>
            <a:spLocks noGrp="1" noRot="1" noChangeAspect="1" noChangeArrowheads="1" noTextEdit="1"/>
          </p:cNvSpPr>
          <p:nvPr>
            <p:ph type="sldImg"/>
          </p:nvPr>
        </p:nvSpPr>
        <p:spPr>
          <a:ln/>
        </p:spPr>
      </p:sp>
      <p:sp>
        <p:nvSpPr>
          <p:cNvPr id="16589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05ACE-4081-4731-A595-ED14D7CDCBB7}" type="slidenum">
              <a:rPr lang="en-US"/>
              <a:pPr/>
              <a:t>102</a:t>
            </a:fld>
            <a:endParaRPr lang="en-US"/>
          </a:p>
        </p:txBody>
      </p:sp>
      <p:sp>
        <p:nvSpPr>
          <p:cNvPr id="284674" name="Placeholder 2"/>
          <p:cNvSpPr>
            <a:spLocks noGrp="1" noRot="1" noChangeAspect="1" noChangeArrowheads="1" noTextEdit="1"/>
          </p:cNvSpPr>
          <p:nvPr>
            <p:ph type="sldImg"/>
          </p:nvPr>
        </p:nvSpPr>
        <p:spPr>
          <a:ln/>
        </p:spPr>
      </p:sp>
      <p:sp>
        <p:nvSpPr>
          <p:cNvPr id="28467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D97F3-2D9D-4ED1-A515-EA92B576A9D8}" type="slidenum">
              <a:rPr lang="en-US"/>
              <a:pPr/>
              <a:t>103</a:t>
            </a:fld>
            <a:endParaRPr lang="en-US"/>
          </a:p>
        </p:txBody>
      </p:sp>
      <p:sp>
        <p:nvSpPr>
          <p:cNvPr id="293890" name="Placeholder 2"/>
          <p:cNvSpPr>
            <a:spLocks noGrp="1" noRot="1" noChangeAspect="1" noChangeArrowheads="1" noTextEdit="1"/>
          </p:cNvSpPr>
          <p:nvPr>
            <p:ph type="sldImg"/>
          </p:nvPr>
        </p:nvSpPr>
        <p:spPr>
          <a:ln/>
        </p:spPr>
      </p:sp>
      <p:sp>
        <p:nvSpPr>
          <p:cNvPr id="29389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7EC8A-DB47-41C1-8518-7C310B8A022E}" type="slidenum">
              <a:rPr lang="en-US"/>
              <a:pPr/>
              <a:t>104</a:t>
            </a:fld>
            <a:endParaRPr lang="en-US"/>
          </a:p>
        </p:txBody>
      </p:sp>
      <p:sp>
        <p:nvSpPr>
          <p:cNvPr id="278530" name="Placeholder 2"/>
          <p:cNvSpPr>
            <a:spLocks noGrp="1" noRot="1" noChangeAspect="1" noChangeArrowheads="1" noTextEdit="1"/>
          </p:cNvSpPr>
          <p:nvPr>
            <p:ph type="sldImg"/>
          </p:nvPr>
        </p:nvSpPr>
        <p:spPr>
          <a:ln/>
        </p:spPr>
      </p:sp>
      <p:sp>
        <p:nvSpPr>
          <p:cNvPr id="27853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A179F-D4BD-4104-8980-74FD89F93FBB}" type="slidenum">
              <a:rPr lang="en-US"/>
              <a:pPr/>
              <a:t>105</a:t>
            </a:fld>
            <a:endParaRPr lang="en-US"/>
          </a:p>
        </p:txBody>
      </p:sp>
      <p:sp>
        <p:nvSpPr>
          <p:cNvPr id="297986" name="Placeholder 2"/>
          <p:cNvSpPr>
            <a:spLocks noGrp="1" noRot="1" noChangeAspect="1" noChangeArrowheads="1" noTextEdit="1"/>
          </p:cNvSpPr>
          <p:nvPr>
            <p:ph type="sldImg"/>
          </p:nvPr>
        </p:nvSpPr>
        <p:spPr>
          <a:ln/>
        </p:spPr>
      </p:sp>
      <p:sp>
        <p:nvSpPr>
          <p:cNvPr id="29798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24618-0E7A-444D-9A8F-73742FFCABB6}" type="slidenum">
              <a:rPr lang="en-US"/>
              <a:pPr/>
              <a:t>106</a:t>
            </a:fld>
            <a:endParaRPr lang="en-US"/>
          </a:p>
        </p:txBody>
      </p:sp>
      <p:sp>
        <p:nvSpPr>
          <p:cNvPr id="229378" name="Placeholder 2"/>
          <p:cNvSpPr>
            <a:spLocks noGrp="1" noRot="1" noChangeAspect="1" noChangeArrowheads="1" noTextEdit="1"/>
          </p:cNvSpPr>
          <p:nvPr>
            <p:ph type="sldImg"/>
          </p:nvPr>
        </p:nvSpPr>
        <p:spPr>
          <a:ln/>
        </p:spPr>
      </p:sp>
      <p:sp>
        <p:nvSpPr>
          <p:cNvPr id="22937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E81304-367B-4123-A3E4-7C5CC878FDBC}" type="slidenum">
              <a:rPr lang="en-US"/>
              <a:pPr/>
              <a:t>107</a:t>
            </a:fld>
            <a:endParaRPr lang="en-US"/>
          </a:p>
        </p:txBody>
      </p:sp>
      <p:sp>
        <p:nvSpPr>
          <p:cNvPr id="276482" name="Placeholder 2"/>
          <p:cNvSpPr>
            <a:spLocks noGrp="1" noRot="1" noChangeAspect="1" noChangeArrowheads="1" noTextEdit="1"/>
          </p:cNvSpPr>
          <p:nvPr>
            <p:ph type="sldImg"/>
          </p:nvPr>
        </p:nvSpPr>
        <p:spPr>
          <a:ln/>
        </p:spPr>
      </p:sp>
      <p:sp>
        <p:nvSpPr>
          <p:cNvPr id="27648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94CA8-14F9-4E6E-9226-6DD5E9E396C1}" type="slidenum">
              <a:rPr lang="en-US"/>
              <a:pPr/>
              <a:t>108</a:t>
            </a:fld>
            <a:endParaRPr lang="en-US"/>
          </a:p>
        </p:txBody>
      </p:sp>
      <p:sp>
        <p:nvSpPr>
          <p:cNvPr id="306178" name="Placeholder 2"/>
          <p:cNvSpPr>
            <a:spLocks noGrp="1" noRot="1" noChangeAspect="1" noChangeArrowheads="1" noTextEdit="1"/>
          </p:cNvSpPr>
          <p:nvPr>
            <p:ph type="sldImg"/>
          </p:nvPr>
        </p:nvSpPr>
        <p:spPr>
          <a:ln/>
        </p:spPr>
      </p:sp>
      <p:sp>
        <p:nvSpPr>
          <p:cNvPr id="30617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09201E-420C-443A-B8DD-D1A956157E16}" type="slidenum">
              <a:rPr lang="en-US"/>
              <a:pPr/>
              <a:t>109</a:t>
            </a:fld>
            <a:endParaRPr lang="en-US"/>
          </a:p>
        </p:txBody>
      </p:sp>
      <p:sp>
        <p:nvSpPr>
          <p:cNvPr id="408578" name="Placeholder 2"/>
          <p:cNvSpPr>
            <a:spLocks noGrp="1" noRot="1" noChangeAspect="1" noChangeArrowheads="1" noTextEdit="1"/>
          </p:cNvSpPr>
          <p:nvPr>
            <p:ph type="sldImg"/>
          </p:nvPr>
        </p:nvSpPr>
        <p:spPr>
          <a:ln/>
        </p:spPr>
      </p:sp>
      <p:sp>
        <p:nvSpPr>
          <p:cNvPr id="40857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56187-3D0B-49DB-8945-06EF491A3015}" type="slidenum">
              <a:rPr lang="en-US"/>
              <a:pPr/>
              <a:t>110</a:t>
            </a:fld>
            <a:endParaRPr lang="en-US"/>
          </a:p>
        </p:txBody>
      </p:sp>
      <p:sp>
        <p:nvSpPr>
          <p:cNvPr id="300034" name="Placeholder 2"/>
          <p:cNvSpPr>
            <a:spLocks noGrp="1" noRot="1" noChangeAspect="1" noChangeArrowheads="1" noTextEdit="1"/>
          </p:cNvSpPr>
          <p:nvPr>
            <p:ph type="sldImg"/>
          </p:nvPr>
        </p:nvSpPr>
        <p:spPr>
          <a:ln/>
        </p:spPr>
      </p:sp>
      <p:sp>
        <p:nvSpPr>
          <p:cNvPr id="30003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6A29F-6D1E-4894-8605-FF0B6E8EDF2B}" type="slidenum">
              <a:rPr lang="en-US"/>
              <a:pPr/>
              <a:t>111</a:t>
            </a:fld>
            <a:endParaRPr lang="en-US"/>
          </a:p>
        </p:txBody>
      </p:sp>
      <p:sp>
        <p:nvSpPr>
          <p:cNvPr id="235522" name="Placeholder 2"/>
          <p:cNvSpPr>
            <a:spLocks noGrp="1" noRot="1" noChangeAspect="1" noChangeArrowheads="1" noTextEdit="1"/>
          </p:cNvSpPr>
          <p:nvPr>
            <p:ph type="sldImg"/>
          </p:nvPr>
        </p:nvSpPr>
        <p:spPr>
          <a:ln/>
        </p:spPr>
      </p:sp>
      <p:sp>
        <p:nvSpPr>
          <p:cNvPr id="23552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852F09-75EC-41AC-B5CA-DD34C146A0AB}" type="slidenum">
              <a:rPr lang="en-US"/>
              <a:pPr/>
              <a:t>12</a:t>
            </a:fld>
            <a:endParaRPr lang="en-US"/>
          </a:p>
        </p:txBody>
      </p:sp>
      <p:sp>
        <p:nvSpPr>
          <p:cNvPr id="249858" name="Placeholder 2"/>
          <p:cNvSpPr>
            <a:spLocks noGrp="1" noRot="1" noChangeAspect="1" noChangeArrowheads="1" noTextEdit="1"/>
          </p:cNvSpPr>
          <p:nvPr>
            <p:ph type="sldImg"/>
          </p:nvPr>
        </p:nvSpPr>
        <p:spPr>
          <a:ln/>
        </p:spPr>
      </p:sp>
      <p:sp>
        <p:nvSpPr>
          <p:cNvPr id="24985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DBD319-FB3A-450E-BC63-4E0E4A1C68AC}" type="slidenum">
              <a:rPr lang="en-US"/>
              <a:pPr/>
              <a:t>112</a:t>
            </a:fld>
            <a:endParaRPr lang="en-US"/>
          </a:p>
        </p:txBody>
      </p:sp>
      <p:sp>
        <p:nvSpPr>
          <p:cNvPr id="401410" name="Placeholder 2"/>
          <p:cNvSpPr>
            <a:spLocks noGrp="1" noRot="1" noChangeAspect="1" noChangeArrowheads="1" noTextEdit="1"/>
          </p:cNvSpPr>
          <p:nvPr>
            <p:ph type="sldImg"/>
          </p:nvPr>
        </p:nvSpPr>
        <p:spPr>
          <a:ln/>
        </p:spPr>
      </p:sp>
      <p:sp>
        <p:nvSpPr>
          <p:cNvPr id="40141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68D0E-5579-4BE8-99DD-D9542175CBD8}" type="slidenum">
              <a:rPr lang="en-US"/>
              <a:pPr/>
              <a:t>113</a:t>
            </a:fld>
            <a:endParaRPr lang="en-US"/>
          </a:p>
        </p:txBody>
      </p:sp>
      <p:sp>
        <p:nvSpPr>
          <p:cNvPr id="106498" name="Placeholder 2"/>
          <p:cNvSpPr>
            <a:spLocks noGrp="1" noRot="1" noChangeAspect="1" noChangeArrowheads="1" noTextEdit="1"/>
          </p:cNvSpPr>
          <p:nvPr>
            <p:ph type="sldImg"/>
          </p:nvPr>
        </p:nvSpPr>
        <p:spPr>
          <a:ln/>
        </p:spPr>
      </p:sp>
      <p:sp>
        <p:nvSpPr>
          <p:cNvPr id="10649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5D329-05C4-40B2-ACE4-E57774EC39BE}" type="slidenum">
              <a:rPr lang="en-US"/>
              <a:pPr/>
              <a:t>115</a:t>
            </a:fld>
            <a:endParaRPr lang="en-US"/>
          </a:p>
        </p:txBody>
      </p:sp>
      <p:sp>
        <p:nvSpPr>
          <p:cNvPr id="302082" name="Placeholder 2"/>
          <p:cNvSpPr>
            <a:spLocks noGrp="1" noRot="1" noChangeAspect="1" noChangeArrowheads="1" noTextEdit="1"/>
          </p:cNvSpPr>
          <p:nvPr>
            <p:ph type="sldImg"/>
          </p:nvPr>
        </p:nvSpPr>
        <p:spPr>
          <a:ln/>
        </p:spPr>
      </p:sp>
      <p:sp>
        <p:nvSpPr>
          <p:cNvPr id="30208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26B54-163A-4506-AB99-F5C0A5768E63}" type="slidenum">
              <a:rPr lang="en-US"/>
              <a:pPr/>
              <a:t>116</a:t>
            </a:fld>
            <a:endParaRPr lang="en-US"/>
          </a:p>
        </p:txBody>
      </p:sp>
      <p:sp>
        <p:nvSpPr>
          <p:cNvPr id="393218" name="Placeholder 2"/>
          <p:cNvSpPr>
            <a:spLocks noGrp="1" noRot="1" noChangeAspect="1" noChangeArrowheads="1" noTextEdit="1"/>
          </p:cNvSpPr>
          <p:nvPr>
            <p:ph type="sldImg"/>
          </p:nvPr>
        </p:nvSpPr>
        <p:spPr>
          <a:ln/>
        </p:spPr>
      </p:sp>
      <p:sp>
        <p:nvSpPr>
          <p:cNvPr id="39321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C67C94-0CE4-4430-80B8-1F145C9D92FB}" type="slidenum">
              <a:rPr lang="en-US"/>
              <a:pPr/>
              <a:t>117</a:t>
            </a:fld>
            <a:endParaRPr lang="en-US"/>
          </a:p>
        </p:txBody>
      </p:sp>
      <p:sp>
        <p:nvSpPr>
          <p:cNvPr id="403458" name="Placeholder 2"/>
          <p:cNvSpPr>
            <a:spLocks noGrp="1" noRot="1" noChangeAspect="1" noChangeArrowheads="1" noTextEdit="1"/>
          </p:cNvSpPr>
          <p:nvPr>
            <p:ph type="sldImg"/>
          </p:nvPr>
        </p:nvSpPr>
        <p:spPr>
          <a:ln/>
        </p:spPr>
      </p:sp>
      <p:sp>
        <p:nvSpPr>
          <p:cNvPr id="40345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D003F-C138-4697-88F8-5D3BA9269574}" type="slidenum">
              <a:rPr lang="en-US"/>
              <a:pPr/>
              <a:t>118</a:t>
            </a:fld>
            <a:endParaRPr lang="en-US"/>
          </a:p>
        </p:txBody>
      </p:sp>
      <p:sp>
        <p:nvSpPr>
          <p:cNvPr id="291842" name="Placeholder 2"/>
          <p:cNvSpPr>
            <a:spLocks noGrp="1" noRot="1" noChangeAspect="1" noChangeArrowheads="1" noTextEdit="1"/>
          </p:cNvSpPr>
          <p:nvPr>
            <p:ph type="sldImg"/>
          </p:nvPr>
        </p:nvSpPr>
        <p:spPr>
          <a:ln/>
        </p:spPr>
      </p:sp>
      <p:sp>
        <p:nvSpPr>
          <p:cNvPr id="29184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195C35-8159-4348-A12D-B146D7F3DA43}" type="slidenum">
              <a:rPr lang="en-US"/>
              <a:pPr/>
              <a:t>119</a:t>
            </a:fld>
            <a:endParaRPr lang="en-US"/>
          </a:p>
        </p:txBody>
      </p:sp>
      <p:sp>
        <p:nvSpPr>
          <p:cNvPr id="304130" name="Placeholder 2"/>
          <p:cNvSpPr>
            <a:spLocks noGrp="1" noRot="1" noChangeAspect="1" noChangeArrowheads="1" noTextEdit="1"/>
          </p:cNvSpPr>
          <p:nvPr>
            <p:ph type="sldImg"/>
          </p:nvPr>
        </p:nvSpPr>
        <p:spPr>
          <a:ln/>
        </p:spPr>
      </p:sp>
      <p:sp>
        <p:nvSpPr>
          <p:cNvPr id="30413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92617-DE80-4F29-9B9C-6F687E2E3933}" type="slidenum">
              <a:rPr lang="en-US"/>
              <a:pPr/>
              <a:t>120</a:t>
            </a:fld>
            <a:endParaRPr lang="en-US"/>
          </a:p>
        </p:txBody>
      </p:sp>
      <p:sp>
        <p:nvSpPr>
          <p:cNvPr id="282626" name="Placeholder 2"/>
          <p:cNvSpPr>
            <a:spLocks noGrp="1" noRot="1" noChangeAspect="1" noChangeArrowheads="1" noTextEdit="1"/>
          </p:cNvSpPr>
          <p:nvPr>
            <p:ph type="sldImg"/>
          </p:nvPr>
        </p:nvSpPr>
        <p:spPr>
          <a:ln/>
        </p:spPr>
      </p:sp>
      <p:sp>
        <p:nvSpPr>
          <p:cNvPr id="28262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91334-FCE1-46ED-A743-758173D4099A}" type="slidenum">
              <a:rPr lang="en-US"/>
              <a:pPr/>
              <a:t>121</a:t>
            </a:fld>
            <a:endParaRPr lang="en-US"/>
          </a:p>
        </p:txBody>
      </p:sp>
      <p:sp>
        <p:nvSpPr>
          <p:cNvPr id="387074" name="Placeholder 2"/>
          <p:cNvSpPr>
            <a:spLocks noGrp="1" noRot="1" noChangeAspect="1" noChangeArrowheads="1" noTextEdit="1"/>
          </p:cNvSpPr>
          <p:nvPr>
            <p:ph type="sldImg"/>
          </p:nvPr>
        </p:nvSpPr>
        <p:spPr>
          <a:ln/>
        </p:spPr>
      </p:sp>
      <p:sp>
        <p:nvSpPr>
          <p:cNvPr id="38707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92E749-9714-419C-8DAF-5B3F7923BF0A}" type="slidenum">
              <a:rPr lang="en-US"/>
              <a:pPr/>
              <a:t>122</a:t>
            </a:fld>
            <a:endParaRPr lang="en-US"/>
          </a:p>
        </p:txBody>
      </p:sp>
      <p:sp>
        <p:nvSpPr>
          <p:cNvPr id="389122" name="Placeholder 2"/>
          <p:cNvSpPr>
            <a:spLocks noGrp="1" noRot="1" noChangeAspect="1" noChangeArrowheads="1" noTextEdit="1"/>
          </p:cNvSpPr>
          <p:nvPr>
            <p:ph type="sldImg"/>
          </p:nvPr>
        </p:nvSpPr>
        <p:spPr>
          <a:ln/>
        </p:spPr>
      </p:sp>
      <p:sp>
        <p:nvSpPr>
          <p:cNvPr id="38912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50117E-F028-4FB1-AB40-21C4015CAB5B}" type="slidenum">
              <a:rPr lang="en-US"/>
              <a:pPr/>
              <a:t>13</a:t>
            </a:fld>
            <a:endParaRPr lang="en-US"/>
          </a:p>
        </p:txBody>
      </p:sp>
      <p:sp>
        <p:nvSpPr>
          <p:cNvPr id="212994" name="Placeholder 2"/>
          <p:cNvSpPr>
            <a:spLocks noGrp="1" noRot="1" noChangeAspect="1" noChangeArrowheads="1" noTextEdit="1"/>
          </p:cNvSpPr>
          <p:nvPr>
            <p:ph type="sldImg"/>
          </p:nvPr>
        </p:nvSpPr>
        <p:spPr>
          <a:ln/>
        </p:spPr>
      </p:sp>
      <p:sp>
        <p:nvSpPr>
          <p:cNvPr id="21299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7C6226-2A30-4714-9211-C98130AC5DFA}" type="slidenum">
              <a:rPr lang="en-US"/>
              <a:pPr/>
              <a:t>123</a:t>
            </a:fld>
            <a:endParaRPr lang="en-US"/>
          </a:p>
        </p:txBody>
      </p:sp>
      <p:sp>
        <p:nvSpPr>
          <p:cNvPr id="233474" name="Placeholder 2"/>
          <p:cNvSpPr>
            <a:spLocks noGrp="1" noRot="1" noChangeAspect="1" noChangeArrowheads="1" noTextEdit="1"/>
          </p:cNvSpPr>
          <p:nvPr>
            <p:ph type="sldImg"/>
          </p:nvPr>
        </p:nvSpPr>
        <p:spPr>
          <a:ln/>
        </p:spPr>
      </p:sp>
      <p:sp>
        <p:nvSpPr>
          <p:cNvPr id="23347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4380C-8719-4680-9CBA-A65B9F4CA622}" type="slidenum">
              <a:rPr lang="en-US"/>
              <a:pPr/>
              <a:t>124</a:t>
            </a:fld>
            <a:endParaRPr lang="en-US"/>
          </a:p>
        </p:txBody>
      </p:sp>
      <p:sp>
        <p:nvSpPr>
          <p:cNvPr id="410626" name="Placeholder 2"/>
          <p:cNvSpPr>
            <a:spLocks noGrp="1" noRot="1" noChangeAspect="1" noChangeArrowheads="1" noTextEdit="1"/>
          </p:cNvSpPr>
          <p:nvPr>
            <p:ph type="sldImg"/>
          </p:nvPr>
        </p:nvSpPr>
        <p:spPr>
          <a:ln/>
        </p:spPr>
      </p:sp>
      <p:sp>
        <p:nvSpPr>
          <p:cNvPr id="41062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834F54-E3EA-425E-8191-0C810BA44AE1}" type="slidenum">
              <a:rPr lang="en-US"/>
              <a:pPr/>
              <a:t>125</a:t>
            </a:fld>
            <a:endParaRPr lang="en-US"/>
          </a:p>
        </p:txBody>
      </p:sp>
      <p:sp>
        <p:nvSpPr>
          <p:cNvPr id="125954" name="Placeholder 2"/>
          <p:cNvSpPr>
            <a:spLocks noGrp="1" noRot="1" noChangeAspect="1" noChangeArrowheads="1" noTextEdit="1"/>
          </p:cNvSpPr>
          <p:nvPr>
            <p:ph type="sldImg"/>
          </p:nvPr>
        </p:nvSpPr>
        <p:spPr>
          <a:ln/>
        </p:spPr>
      </p:sp>
      <p:sp>
        <p:nvSpPr>
          <p:cNvPr id="12595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EB1F8-54C8-4930-AF99-928ED352A463}" type="slidenum">
              <a:rPr lang="en-US"/>
              <a:pPr/>
              <a:t>126</a:t>
            </a:fld>
            <a:endParaRPr lang="en-US"/>
          </a:p>
        </p:txBody>
      </p:sp>
      <p:sp>
        <p:nvSpPr>
          <p:cNvPr id="380930" name="Placeholder 2"/>
          <p:cNvSpPr>
            <a:spLocks noGrp="1" noRot="1" noChangeAspect="1" noChangeArrowheads="1" noTextEdit="1"/>
          </p:cNvSpPr>
          <p:nvPr>
            <p:ph type="sldImg"/>
          </p:nvPr>
        </p:nvSpPr>
        <p:spPr>
          <a:ln/>
        </p:spPr>
      </p:sp>
      <p:sp>
        <p:nvSpPr>
          <p:cNvPr id="38093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93CF0-29A5-48FD-AB58-CA1FB198FC98}" type="slidenum">
              <a:rPr lang="en-US"/>
              <a:pPr/>
              <a:t>127</a:t>
            </a:fld>
            <a:endParaRPr lang="en-US"/>
          </a:p>
        </p:txBody>
      </p:sp>
      <p:sp>
        <p:nvSpPr>
          <p:cNvPr id="385026" name="Placeholder 2"/>
          <p:cNvSpPr>
            <a:spLocks noGrp="1" noRot="1" noChangeAspect="1" noChangeArrowheads="1" noTextEdit="1"/>
          </p:cNvSpPr>
          <p:nvPr>
            <p:ph type="sldImg"/>
          </p:nvPr>
        </p:nvSpPr>
        <p:spPr>
          <a:ln/>
        </p:spPr>
      </p:sp>
      <p:sp>
        <p:nvSpPr>
          <p:cNvPr id="38502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27673-E1E5-4C85-B43E-CA125F7661F6}" type="slidenum">
              <a:rPr lang="en-US"/>
              <a:pPr/>
              <a:t>128</a:t>
            </a:fld>
            <a:endParaRPr lang="en-US"/>
          </a:p>
        </p:txBody>
      </p:sp>
      <p:sp>
        <p:nvSpPr>
          <p:cNvPr id="378882" name="Placeholder 2"/>
          <p:cNvSpPr>
            <a:spLocks noGrp="1" noRot="1" noChangeAspect="1" noChangeArrowheads="1" noTextEdit="1"/>
          </p:cNvSpPr>
          <p:nvPr>
            <p:ph type="sldImg"/>
          </p:nvPr>
        </p:nvSpPr>
        <p:spPr>
          <a:ln/>
        </p:spPr>
      </p:sp>
      <p:sp>
        <p:nvSpPr>
          <p:cNvPr id="37888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99E09-C148-4337-975A-2302CAA8326E}" type="slidenum">
              <a:rPr lang="en-US"/>
              <a:pPr/>
              <a:t>129</a:t>
            </a:fld>
            <a:endParaRPr lang="en-US"/>
          </a:p>
        </p:txBody>
      </p:sp>
      <p:sp>
        <p:nvSpPr>
          <p:cNvPr id="280578" name="Placeholder 2"/>
          <p:cNvSpPr>
            <a:spLocks noGrp="1" noRot="1" noChangeAspect="1" noChangeArrowheads="1" noTextEdit="1"/>
          </p:cNvSpPr>
          <p:nvPr>
            <p:ph type="sldImg"/>
          </p:nvPr>
        </p:nvSpPr>
        <p:spPr>
          <a:ln/>
        </p:spPr>
      </p:sp>
      <p:sp>
        <p:nvSpPr>
          <p:cNvPr id="28057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7F1E5B-BA9B-4C80-99C1-1C77C8C70128}" type="slidenum">
              <a:rPr lang="en-US"/>
              <a:pPr/>
              <a:t>130</a:t>
            </a:fld>
            <a:endParaRPr lang="en-US"/>
          </a:p>
        </p:txBody>
      </p:sp>
      <p:sp>
        <p:nvSpPr>
          <p:cNvPr id="391170" name="Placeholder 2"/>
          <p:cNvSpPr>
            <a:spLocks noGrp="1" noRot="1" noChangeAspect="1" noChangeArrowheads="1" noTextEdit="1"/>
          </p:cNvSpPr>
          <p:nvPr>
            <p:ph type="sldImg"/>
          </p:nvPr>
        </p:nvSpPr>
        <p:spPr>
          <a:ln/>
        </p:spPr>
      </p:sp>
      <p:sp>
        <p:nvSpPr>
          <p:cNvPr id="39117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ABAA5-4925-4B1E-8109-EFF4B643B22A}" type="slidenum">
              <a:rPr lang="en-US"/>
              <a:pPr/>
              <a:t>131</a:t>
            </a:fld>
            <a:endParaRPr lang="en-US"/>
          </a:p>
        </p:txBody>
      </p:sp>
      <p:sp>
        <p:nvSpPr>
          <p:cNvPr id="286722" name="Placeholder 2"/>
          <p:cNvSpPr>
            <a:spLocks noGrp="1" noRot="1" noChangeAspect="1" noChangeArrowheads="1" noTextEdit="1"/>
          </p:cNvSpPr>
          <p:nvPr>
            <p:ph type="sldImg"/>
          </p:nvPr>
        </p:nvSpPr>
        <p:spPr>
          <a:ln/>
        </p:spPr>
      </p:sp>
      <p:sp>
        <p:nvSpPr>
          <p:cNvPr id="28672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4D1CF-0B6F-421D-947D-94A96302C95D}" type="slidenum">
              <a:rPr lang="en-US"/>
              <a:pPr/>
              <a:t>132</a:t>
            </a:fld>
            <a:endParaRPr lang="en-US"/>
          </a:p>
        </p:txBody>
      </p:sp>
      <p:sp>
        <p:nvSpPr>
          <p:cNvPr id="231426" name="Placeholder 2"/>
          <p:cNvSpPr>
            <a:spLocks noGrp="1" noRot="1" noChangeAspect="1" noChangeArrowheads="1" noTextEdit="1"/>
          </p:cNvSpPr>
          <p:nvPr>
            <p:ph type="sldImg"/>
          </p:nvPr>
        </p:nvSpPr>
        <p:spPr>
          <a:ln/>
        </p:spPr>
      </p:sp>
      <p:sp>
        <p:nvSpPr>
          <p:cNvPr id="23142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056CF-4E71-4523-B1C5-179D6EC5E0A2}" type="slidenum">
              <a:rPr lang="en-US"/>
              <a:pPr/>
              <a:t>14</a:t>
            </a:fld>
            <a:endParaRPr lang="en-US"/>
          </a:p>
        </p:txBody>
      </p:sp>
      <p:sp>
        <p:nvSpPr>
          <p:cNvPr id="405506" name="Placeholder 2"/>
          <p:cNvSpPr>
            <a:spLocks noGrp="1" noRot="1" noChangeAspect="1" noChangeArrowheads="1" noTextEdit="1"/>
          </p:cNvSpPr>
          <p:nvPr>
            <p:ph type="sldImg"/>
          </p:nvPr>
        </p:nvSpPr>
        <p:spPr>
          <a:ln/>
        </p:spPr>
      </p:sp>
      <p:sp>
        <p:nvSpPr>
          <p:cNvPr id="40550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F6409F-11DD-4842-9309-D4E564F832A7}" type="slidenum">
              <a:rPr lang="en-US"/>
              <a:pPr/>
              <a:t>133</a:t>
            </a:fld>
            <a:endParaRPr lang="en-US"/>
          </a:p>
        </p:txBody>
      </p:sp>
      <p:sp>
        <p:nvSpPr>
          <p:cNvPr id="139266" name="Placeholder 2"/>
          <p:cNvSpPr>
            <a:spLocks noGrp="1" noRot="1" noChangeAspect="1" noChangeArrowheads="1" noTextEdit="1"/>
          </p:cNvSpPr>
          <p:nvPr>
            <p:ph type="sldImg"/>
          </p:nvPr>
        </p:nvSpPr>
        <p:spPr>
          <a:ln/>
        </p:spPr>
      </p:sp>
      <p:sp>
        <p:nvSpPr>
          <p:cNvPr id="13926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36508-A7DC-47F1-AD32-118539A93331}" type="slidenum">
              <a:rPr lang="en-US"/>
              <a:pPr/>
              <a:t>15</a:t>
            </a:fld>
            <a:endParaRPr lang="en-US"/>
          </a:p>
        </p:txBody>
      </p:sp>
      <p:sp>
        <p:nvSpPr>
          <p:cNvPr id="169986" name="Placeholder 2"/>
          <p:cNvSpPr>
            <a:spLocks noGrp="1" noRot="1" noChangeAspect="1" noChangeArrowheads="1" noTextEdit="1"/>
          </p:cNvSpPr>
          <p:nvPr>
            <p:ph type="sldImg"/>
          </p:nvPr>
        </p:nvSpPr>
        <p:spPr>
          <a:ln/>
        </p:spPr>
      </p:sp>
      <p:sp>
        <p:nvSpPr>
          <p:cNvPr id="16998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C6FD2-1D1B-4F00-A222-2CE2A861A090}" type="slidenum">
              <a:rPr lang="en-US"/>
              <a:pPr/>
              <a:t>16</a:t>
            </a:fld>
            <a:endParaRPr lang="en-US"/>
          </a:p>
        </p:txBody>
      </p:sp>
      <p:sp>
        <p:nvSpPr>
          <p:cNvPr id="247810" name="Placeholder 2"/>
          <p:cNvSpPr>
            <a:spLocks noGrp="1" noRot="1" noChangeAspect="1" noChangeArrowheads="1" noTextEdit="1"/>
          </p:cNvSpPr>
          <p:nvPr>
            <p:ph type="sldImg"/>
          </p:nvPr>
        </p:nvSpPr>
        <p:spPr>
          <a:ln/>
        </p:spPr>
      </p:sp>
      <p:sp>
        <p:nvSpPr>
          <p:cNvPr id="24781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4B216-A806-4B4F-9E2D-89BEE2EEDD76}" type="slidenum">
              <a:rPr lang="en-US"/>
              <a:pPr/>
              <a:t>17</a:t>
            </a:fld>
            <a:endParaRPr lang="en-US"/>
          </a:p>
        </p:txBody>
      </p:sp>
      <p:sp>
        <p:nvSpPr>
          <p:cNvPr id="245762" name="Placeholder 2"/>
          <p:cNvSpPr>
            <a:spLocks noGrp="1" noRot="1" noChangeAspect="1" noChangeArrowheads="1" noTextEdit="1"/>
          </p:cNvSpPr>
          <p:nvPr>
            <p:ph type="sldImg"/>
          </p:nvPr>
        </p:nvSpPr>
        <p:spPr>
          <a:ln/>
        </p:spPr>
      </p:sp>
      <p:sp>
        <p:nvSpPr>
          <p:cNvPr id="24576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A0C3ED-BC29-4EF8-BE0E-D30075F13CE8}" type="slidenum">
              <a:rPr lang="en-US"/>
              <a:pPr/>
              <a:t>18</a:t>
            </a:fld>
            <a:endParaRPr lang="en-US"/>
          </a:p>
        </p:txBody>
      </p:sp>
      <p:sp>
        <p:nvSpPr>
          <p:cNvPr id="153602" name="Placeholder 2"/>
          <p:cNvSpPr>
            <a:spLocks noGrp="1" noRot="1" noChangeAspect="1" noChangeArrowheads="1" noTextEdit="1"/>
          </p:cNvSpPr>
          <p:nvPr>
            <p:ph type="sldImg"/>
          </p:nvPr>
        </p:nvSpPr>
        <p:spPr>
          <a:ln/>
        </p:spPr>
      </p:sp>
      <p:sp>
        <p:nvSpPr>
          <p:cNvPr id="15360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9729E9-E406-42C3-90F3-D700152631E1}" type="slidenum">
              <a:rPr lang="en-US"/>
              <a:pPr/>
              <a:t>19</a:t>
            </a:fld>
            <a:endParaRPr lang="en-US"/>
          </a:p>
        </p:txBody>
      </p:sp>
      <p:sp>
        <p:nvSpPr>
          <p:cNvPr id="174082" name="Placeholder 2"/>
          <p:cNvSpPr>
            <a:spLocks noGrp="1" noRot="1" noChangeAspect="1" noChangeArrowheads="1" noTextEdit="1"/>
          </p:cNvSpPr>
          <p:nvPr>
            <p:ph type="sldImg"/>
          </p:nvPr>
        </p:nvSpPr>
        <p:spPr>
          <a:ln/>
        </p:spPr>
      </p:sp>
      <p:sp>
        <p:nvSpPr>
          <p:cNvPr id="17408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91229D-DB4E-4E32-862C-03E14F48FF36}" type="slidenum">
              <a:rPr lang="en-US"/>
              <a:pPr/>
              <a:t>20</a:t>
            </a:fld>
            <a:endParaRPr lang="en-US"/>
          </a:p>
        </p:txBody>
      </p:sp>
      <p:sp>
        <p:nvSpPr>
          <p:cNvPr id="210946" name="Placeholder 2"/>
          <p:cNvSpPr>
            <a:spLocks noGrp="1" noRot="1" noChangeAspect="1" noChangeArrowheads="1" noTextEdit="1"/>
          </p:cNvSpPr>
          <p:nvPr>
            <p:ph type="sldImg"/>
          </p:nvPr>
        </p:nvSpPr>
        <p:spPr>
          <a:ln/>
        </p:spPr>
      </p:sp>
      <p:sp>
        <p:nvSpPr>
          <p:cNvPr id="21094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246DC-6F37-4AAB-8FBB-712B58B9A81F}" type="slidenum">
              <a:rPr lang="en-US"/>
              <a:pPr/>
              <a:t>3</a:t>
            </a:fld>
            <a:endParaRPr lang="en-US"/>
          </a:p>
        </p:txBody>
      </p:sp>
      <p:sp>
        <p:nvSpPr>
          <p:cNvPr id="92162" name="Placeholder 2"/>
          <p:cNvSpPr>
            <a:spLocks noGrp="1" noRot="1" noChangeAspect="1" noChangeArrowheads="1" noTextEdit="1"/>
          </p:cNvSpPr>
          <p:nvPr>
            <p:ph type="sldImg"/>
          </p:nvPr>
        </p:nvSpPr>
        <p:spPr>
          <a:ln/>
        </p:spPr>
      </p:sp>
      <p:sp>
        <p:nvSpPr>
          <p:cNvPr id="9216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43766-4D40-48CC-AB4D-E9B270247B18}" type="slidenum">
              <a:rPr lang="en-US"/>
              <a:pPr/>
              <a:t>21</a:t>
            </a:fld>
            <a:endParaRPr lang="en-US"/>
          </a:p>
        </p:txBody>
      </p:sp>
      <p:sp>
        <p:nvSpPr>
          <p:cNvPr id="98306" name="Placeholder 2"/>
          <p:cNvSpPr>
            <a:spLocks noGrp="1" noRot="1" noChangeAspect="1" noChangeArrowheads="1" noTextEdit="1"/>
          </p:cNvSpPr>
          <p:nvPr>
            <p:ph type="sldImg"/>
          </p:nvPr>
        </p:nvSpPr>
        <p:spPr>
          <a:ln/>
        </p:spPr>
      </p:sp>
      <p:sp>
        <p:nvSpPr>
          <p:cNvPr id="9830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9ECB5-D817-4D53-AE4E-39BDB99A2520}" type="slidenum">
              <a:rPr lang="en-US"/>
              <a:pPr/>
              <a:t>22</a:t>
            </a:fld>
            <a:endParaRPr lang="en-US"/>
          </a:p>
        </p:txBody>
      </p:sp>
      <p:sp>
        <p:nvSpPr>
          <p:cNvPr id="149506" name="Placeholder 2"/>
          <p:cNvSpPr>
            <a:spLocks noGrp="1" noRot="1" noChangeAspect="1" noChangeArrowheads="1" noTextEdit="1"/>
          </p:cNvSpPr>
          <p:nvPr>
            <p:ph type="sldImg"/>
          </p:nvPr>
        </p:nvSpPr>
        <p:spPr>
          <a:ln/>
        </p:spPr>
      </p:sp>
      <p:sp>
        <p:nvSpPr>
          <p:cNvPr id="14950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0D72D-A688-43B0-BEC7-953C445F74FD}" type="slidenum">
              <a:rPr lang="en-US"/>
              <a:pPr/>
              <a:t>23</a:t>
            </a:fld>
            <a:endParaRPr lang="en-US"/>
          </a:p>
        </p:txBody>
      </p:sp>
      <p:sp>
        <p:nvSpPr>
          <p:cNvPr id="295938" name="Placeholder 2"/>
          <p:cNvSpPr>
            <a:spLocks noGrp="1" noRot="1" noChangeAspect="1" noChangeArrowheads="1" noTextEdit="1"/>
          </p:cNvSpPr>
          <p:nvPr>
            <p:ph type="sldImg"/>
          </p:nvPr>
        </p:nvSpPr>
        <p:spPr>
          <a:ln/>
        </p:spPr>
      </p:sp>
      <p:sp>
        <p:nvSpPr>
          <p:cNvPr id="29593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D8C39-9DA9-4AD3-9439-D305325B1F5B}" type="slidenum">
              <a:rPr lang="en-US"/>
              <a:pPr/>
              <a:t>24</a:t>
            </a:fld>
            <a:endParaRPr lang="en-US"/>
          </a:p>
        </p:txBody>
      </p:sp>
      <p:sp>
        <p:nvSpPr>
          <p:cNvPr id="176130" name="Placeholder 2"/>
          <p:cNvSpPr>
            <a:spLocks noGrp="1" noRot="1" noChangeAspect="1" noChangeArrowheads="1" noTextEdit="1"/>
          </p:cNvSpPr>
          <p:nvPr>
            <p:ph type="sldImg"/>
          </p:nvPr>
        </p:nvSpPr>
        <p:spPr>
          <a:ln/>
        </p:spPr>
      </p:sp>
      <p:sp>
        <p:nvSpPr>
          <p:cNvPr id="17613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F3EC3-45E8-4BA9-BA8B-C9A878558B94}" type="slidenum">
              <a:rPr lang="en-US"/>
              <a:pPr/>
              <a:t>25</a:t>
            </a:fld>
            <a:endParaRPr lang="en-US"/>
          </a:p>
        </p:txBody>
      </p:sp>
      <p:sp>
        <p:nvSpPr>
          <p:cNvPr id="178178" name="Placeholder 2"/>
          <p:cNvSpPr>
            <a:spLocks noGrp="1" noRot="1" noChangeAspect="1" noChangeArrowheads="1" noTextEdit="1"/>
          </p:cNvSpPr>
          <p:nvPr>
            <p:ph type="sldImg"/>
          </p:nvPr>
        </p:nvSpPr>
        <p:spPr>
          <a:ln/>
        </p:spPr>
      </p:sp>
      <p:sp>
        <p:nvSpPr>
          <p:cNvPr id="17817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D86860-211F-4EE8-8E0C-CD88C9F45BB4}" type="slidenum">
              <a:rPr lang="en-US"/>
              <a:pPr/>
              <a:t>26</a:t>
            </a:fld>
            <a:endParaRPr lang="en-US"/>
          </a:p>
        </p:txBody>
      </p:sp>
      <p:sp>
        <p:nvSpPr>
          <p:cNvPr id="151554" name="Placeholder 2"/>
          <p:cNvSpPr>
            <a:spLocks noGrp="1" noRot="1" noChangeAspect="1" noChangeArrowheads="1" noTextEdit="1"/>
          </p:cNvSpPr>
          <p:nvPr>
            <p:ph type="sldImg"/>
          </p:nvPr>
        </p:nvSpPr>
        <p:spPr>
          <a:ln/>
        </p:spPr>
      </p:sp>
      <p:sp>
        <p:nvSpPr>
          <p:cNvPr id="15155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3116D5-8512-4031-A34B-8D77D26AB6EF}" type="slidenum">
              <a:rPr lang="en-US"/>
              <a:pPr/>
              <a:t>27</a:t>
            </a:fld>
            <a:endParaRPr lang="en-US"/>
          </a:p>
        </p:txBody>
      </p:sp>
      <p:sp>
        <p:nvSpPr>
          <p:cNvPr id="180226" name="Placeholder 2"/>
          <p:cNvSpPr>
            <a:spLocks noGrp="1" noRot="1" noChangeAspect="1" noChangeArrowheads="1" noTextEdit="1"/>
          </p:cNvSpPr>
          <p:nvPr>
            <p:ph type="sldImg"/>
          </p:nvPr>
        </p:nvSpPr>
        <p:spPr>
          <a:ln/>
        </p:spPr>
      </p:sp>
      <p:sp>
        <p:nvSpPr>
          <p:cNvPr id="18022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BA9A77-72D8-4F4B-87AB-EACC3C9B5D00}" type="slidenum">
              <a:rPr lang="en-US"/>
              <a:pPr/>
              <a:t>28</a:t>
            </a:fld>
            <a:endParaRPr lang="en-US"/>
          </a:p>
        </p:txBody>
      </p:sp>
      <p:sp>
        <p:nvSpPr>
          <p:cNvPr id="182274" name="Placeholder 2"/>
          <p:cNvSpPr>
            <a:spLocks noGrp="1" noRot="1" noChangeAspect="1" noChangeArrowheads="1" noTextEdit="1"/>
          </p:cNvSpPr>
          <p:nvPr>
            <p:ph type="sldImg"/>
          </p:nvPr>
        </p:nvSpPr>
        <p:spPr>
          <a:ln/>
        </p:spPr>
      </p:sp>
      <p:sp>
        <p:nvSpPr>
          <p:cNvPr id="18227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6B68B-64A5-469D-BE16-87F49AEFFD9F}" type="slidenum">
              <a:rPr lang="en-US"/>
              <a:pPr/>
              <a:t>29</a:t>
            </a:fld>
            <a:endParaRPr lang="en-US"/>
          </a:p>
        </p:txBody>
      </p:sp>
      <p:sp>
        <p:nvSpPr>
          <p:cNvPr id="208898" name="Placeholder 2"/>
          <p:cNvSpPr>
            <a:spLocks noGrp="1" noRot="1" noChangeAspect="1" noChangeArrowheads="1" noTextEdit="1"/>
          </p:cNvSpPr>
          <p:nvPr>
            <p:ph type="sldImg"/>
          </p:nvPr>
        </p:nvSpPr>
        <p:spPr>
          <a:ln/>
        </p:spPr>
      </p:sp>
      <p:sp>
        <p:nvSpPr>
          <p:cNvPr id="20889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A96411-8E89-4BA0-960B-9F76053C94F4}" type="slidenum">
              <a:rPr lang="en-US"/>
              <a:pPr/>
              <a:t>30</a:t>
            </a:fld>
            <a:endParaRPr lang="en-US"/>
          </a:p>
        </p:txBody>
      </p:sp>
      <p:sp>
        <p:nvSpPr>
          <p:cNvPr id="186370" name="Placeholder 2"/>
          <p:cNvSpPr>
            <a:spLocks noGrp="1" noRot="1" noChangeAspect="1" noChangeArrowheads="1" noTextEdit="1"/>
          </p:cNvSpPr>
          <p:nvPr>
            <p:ph type="sldImg"/>
          </p:nvPr>
        </p:nvSpPr>
        <p:spPr>
          <a:ln/>
        </p:spPr>
      </p:sp>
      <p:sp>
        <p:nvSpPr>
          <p:cNvPr id="18637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C3FA92-0822-476C-AA90-5960AA24FB7B}" type="slidenum">
              <a:rPr lang="en-US"/>
              <a:pPr/>
              <a:t>4</a:t>
            </a:fld>
            <a:endParaRPr lang="en-US"/>
          </a:p>
        </p:txBody>
      </p:sp>
      <p:sp>
        <p:nvSpPr>
          <p:cNvPr id="172034" name="Placeholder 2"/>
          <p:cNvSpPr>
            <a:spLocks noGrp="1" noRot="1" noChangeAspect="1" noChangeArrowheads="1" noTextEdit="1"/>
          </p:cNvSpPr>
          <p:nvPr>
            <p:ph type="sldImg"/>
          </p:nvPr>
        </p:nvSpPr>
        <p:spPr>
          <a:ln/>
        </p:spPr>
      </p:sp>
      <p:sp>
        <p:nvSpPr>
          <p:cNvPr id="17203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3AEC1-F970-4B17-AD77-31955BF9123A}" type="slidenum">
              <a:rPr lang="en-US"/>
              <a:pPr/>
              <a:t>31</a:t>
            </a:fld>
            <a:endParaRPr lang="en-US"/>
          </a:p>
        </p:txBody>
      </p:sp>
      <p:sp>
        <p:nvSpPr>
          <p:cNvPr id="184322" name="Placeholder 2"/>
          <p:cNvSpPr>
            <a:spLocks noGrp="1" noRot="1" noChangeAspect="1" noChangeArrowheads="1" noTextEdit="1"/>
          </p:cNvSpPr>
          <p:nvPr>
            <p:ph type="sldImg"/>
          </p:nvPr>
        </p:nvSpPr>
        <p:spPr>
          <a:ln/>
        </p:spPr>
      </p:sp>
      <p:sp>
        <p:nvSpPr>
          <p:cNvPr id="18432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B1441-868B-4CB2-937E-101F142032EF}" type="slidenum">
              <a:rPr lang="en-US"/>
              <a:pPr/>
              <a:t>32</a:t>
            </a:fld>
            <a:endParaRPr lang="en-US"/>
          </a:p>
        </p:txBody>
      </p:sp>
      <p:sp>
        <p:nvSpPr>
          <p:cNvPr id="188418" name="Placeholder 2"/>
          <p:cNvSpPr>
            <a:spLocks noGrp="1" noRot="1" noChangeAspect="1" noChangeArrowheads="1" noTextEdit="1"/>
          </p:cNvSpPr>
          <p:nvPr>
            <p:ph type="sldImg"/>
          </p:nvPr>
        </p:nvSpPr>
        <p:spPr>
          <a:ln/>
        </p:spPr>
      </p:sp>
      <p:sp>
        <p:nvSpPr>
          <p:cNvPr id="18841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A6CC9-52C2-48DB-92F1-49FD83115B2B}" type="slidenum">
              <a:rPr lang="en-US"/>
              <a:pPr/>
              <a:t>33</a:t>
            </a:fld>
            <a:endParaRPr lang="en-US"/>
          </a:p>
        </p:txBody>
      </p:sp>
      <p:sp>
        <p:nvSpPr>
          <p:cNvPr id="241666" name="Placeholder 2"/>
          <p:cNvSpPr>
            <a:spLocks noGrp="1" noRot="1" noChangeAspect="1" noChangeArrowheads="1" noTextEdit="1"/>
          </p:cNvSpPr>
          <p:nvPr>
            <p:ph type="sldImg"/>
          </p:nvPr>
        </p:nvSpPr>
        <p:spPr>
          <a:ln/>
        </p:spPr>
      </p:sp>
      <p:sp>
        <p:nvSpPr>
          <p:cNvPr id="24166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32325-81E0-42E7-A675-0D1207856667}" type="slidenum">
              <a:rPr lang="en-US"/>
              <a:pPr/>
              <a:t>34</a:t>
            </a:fld>
            <a:endParaRPr lang="en-US"/>
          </a:p>
        </p:txBody>
      </p:sp>
      <p:sp>
        <p:nvSpPr>
          <p:cNvPr id="312322" name="Placeholder 2"/>
          <p:cNvSpPr>
            <a:spLocks noGrp="1" noRot="1" noChangeAspect="1" noChangeArrowheads="1" noTextEdit="1"/>
          </p:cNvSpPr>
          <p:nvPr>
            <p:ph type="sldImg"/>
          </p:nvPr>
        </p:nvSpPr>
        <p:spPr>
          <a:ln/>
        </p:spPr>
      </p:sp>
      <p:sp>
        <p:nvSpPr>
          <p:cNvPr id="31232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79F351-12A8-4AC9-8045-B8D9CA41B168}" type="slidenum">
              <a:rPr lang="en-US"/>
              <a:pPr/>
              <a:t>35</a:t>
            </a:fld>
            <a:endParaRPr lang="en-US"/>
          </a:p>
        </p:txBody>
      </p:sp>
      <p:sp>
        <p:nvSpPr>
          <p:cNvPr id="109570" name="Placeholder 2"/>
          <p:cNvSpPr>
            <a:spLocks noGrp="1" noRot="1" noChangeAspect="1" noChangeArrowheads="1" noTextEdit="1"/>
          </p:cNvSpPr>
          <p:nvPr>
            <p:ph type="sldImg"/>
          </p:nvPr>
        </p:nvSpPr>
        <p:spPr>
          <a:ln/>
        </p:spPr>
      </p:sp>
      <p:sp>
        <p:nvSpPr>
          <p:cNvPr id="10957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40D29-D7B0-43B2-AC5D-071F31DABE6E}" type="slidenum">
              <a:rPr lang="en-US"/>
              <a:pPr/>
              <a:t>36</a:t>
            </a:fld>
            <a:endParaRPr lang="en-US"/>
          </a:p>
        </p:txBody>
      </p:sp>
      <p:sp>
        <p:nvSpPr>
          <p:cNvPr id="192514" name="Placeholder 2"/>
          <p:cNvSpPr>
            <a:spLocks noGrp="1" noRot="1" noChangeAspect="1" noChangeArrowheads="1" noTextEdit="1"/>
          </p:cNvSpPr>
          <p:nvPr>
            <p:ph type="sldImg"/>
          </p:nvPr>
        </p:nvSpPr>
        <p:spPr>
          <a:ln/>
        </p:spPr>
      </p:sp>
      <p:sp>
        <p:nvSpPr>
          <p:cNvPr id="19251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48ACE-8483-4E50-BDBF-8655BB69EFE8}" type="slidenum">
              <a:rPr lang="en-US"/>
              <a:pPr/>
              <a:t>37</a:t>
            </a:fld>
            <a:endParaRPr lang="en-US"/>
          </a:p>
        </p:txBody>
      </p:sp>
      <p:sp>
        <p:nvSpPr>
          <p:cNvPr id="194562" name="Placeholder 2"/>
          <p:cNvSpPr>
            <a:spLocks noGrp="1" noRot="1" noChangeAspect="1" noChangeArrowheads="1" noTextEdit="1"/>
          </p:cNvSpPr>
          <p:nvPr>
            <p:ph type="sldImg"/>
          </p:nvPr>
        </p:nvSpPr>
        <p:spPr>
          <a:ln/>
        </p:spPr>
      </p:sp>
      <p:sp>
        <p:nvSpPr>
          <p:cNvPr id="19456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553AE-45B2-48B7-8C7D-9E94E3637C13}" type="slidenum">
              <a:rPr lang="en-US"/>
              <a:pPr/>
              <a:t>38</a:t>
            </a:fld>
            <a:endParaRPr lang="en-US"/>
          </a:p>
        </p:txBody>
      </p:sp>
      <p:sp>
        <p:nvSpPr>
          <p:cNvPr id="196610" name="Placeholder 2"/>
          <p:cNvSpPr>
            <a:spLocks noGrp="1" noRot="1" noChangeAspect="1" noChangeArrowheads="1" noTextEdit="1"/>
          </p:cNvSpPr>
          <p:nvPr>
            <p:ph type="sldImg"/>
          </p:nvPr>
        </p:nvSpPr>
        <p:spPr>
          <a:ln/>
        </p:spPr>
      </p:sp>
      <p:sp>
        <p:nvSpPr>
          <p:cNvPr id="19661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F995DB-34E1-4118-9969-FA71E8384242}" type="slidenum">
              <a:rPr lang="en-US"/>
              <a:pPr/>
              <a:t>39</a:t>
            </a:fld>
            <a:endParaRPr lang="en-US"/>
          </a:p>
        </p:txBody>
      </p:sp>
      <p:sp>
        <p:nvSpPr>
          <p:cNvPr id="206850" name="Placeholder 2"/>
          <p:cNvSpPr>
            <a:spLocks noGrp="1" noRot="1" noChangeAspect="1" noChangeArrowheads="1" noTextEdit="1"/>
          </p:cNvSpPr>
          <p:nvPr>
            <p:ph type="sldImg"/>
          </p:nvPr>
        </p:nvSpPr>
        <p:spPr>
          <a:ln/>
        </p:spPr>
      </p:sp>
      <p:sp>
        <p:nvSpPr>
          <p:cNvPr id="20685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3D10A4-0FA9-46FE-8656-5900B5D27F6B}" type="slidenum">
              <a:rPr lang="en-US"/>
              <a:pPr/>
              <a:t>40</a:t>
            </a:fld>
            <a:endParaRPr lang="en-US"/>
          </a:p>
        </p:txBody>
      </p:sp>
      <p:sp>
        <p:nvSpPr>
          <p:cNvPr id="204802" name="Placeholder 2"/>
          <p:cNvSpPr>
            <a:spLocks noGrp="1" noRot="1" noChangeAspect="1" noChangeArrowheads="1" noTextEdit="1"/>
          </p:cNvSpPr>
          <p:nvPr>
            <p:ph type="sldImg"/>
          </p:nvPr>
        </p:nvSpPr>
        <p:spPr>
          <a:ln/>
        </p:spPr>
      </p:sp>
      <p:sp>
        <p:nvSpPr>
          <p:cNvPr id="20480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05962-4017-4FBD-AB66-DF745FEA27C1}" type="slidenum">
              <a:rPr lang="en-US"/>
              <a:pPr/>
              <a:t>5</a:t>
            </a:fld>
            <a:endParaRPr lang="en-US"/>
          </a:p>
        </p:txBody>
      </p:sp>
      <p:sp>
        <p:nvSpPr>
          <p:cNvPr id="94210" name="Placeholder 2"/>
          <p:cNvSpPr>
            <a:spLocks noGrp="1" noRot="1" noChangeAspect="1" noChangeArrowheads="1" noTextEdit="1"/>
          </p:cNvSpPr>
          <p:nvPr>
            <p:ph type="sldImg"/>
          </p:nvPr>
        </p:nvSpPr>
        <p:spPr>
          <a:ln/>
        </p:spPr>
      </p:sp>
      <p:sp>
        <p:nvSpPr>
          <p:cNvPr id="9421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F0E361-BE61-48CF-AD8C-B98839B5E842}" type="slidenum">
              <a:rPr lang="en-US"/>
              <a:pPr/>
              <a:t>41</a:t>
            </a:fld>
            <a:endParaRPr lang="en-US"/>
          </a:p>
        </p:txBody>
      </p:sp>
      <p:sp>
        <p:nvSpPr>
          <p:cNvPr id="198658" name="Placeholder 2"/>
          <p:cNvSpPr>
            <a:spLocks noGrp="1" noRot="1" noChangeAspect="1" noChangeArrowheads="1" noTextEdit="1"/>
          </p:cNvSpPr>
          <p:nvPr>
            <p:ph type="sldImg"/>
          </p:nvPr>
        </p:nvSpPr>
        <p:spPr>
          <a:ln/>
        </p:spPr>
      </p:sp>
      <p:sp>
        <p:nvSpPr>
          <p:cNvPr id="19865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39433-7B27-40B8-95D3-A8DC13F32EB2}" type="slidenum">
              <a:rPr lang="en-US"/>
              <a:pPr/>
              <a:t>42</a:t>
            </a:fld>
            <a:endParaRPr lang="en-US"/>
          </a:p>
        </p:txBody>
      </p:sp>
      <p:sp>
        <p:nvSpPr>
          <p:cNvPr id="200706" name="Placeholder 2"/>
          <p:cNvSpPr>
            <a:spLocks noGrp="1" noRot="1" noChangeAspect="1" noChangeArrowheads="1" noTextEdit="1"/>
          </p:cNvSpPr>
          <p:nvPr>
            <p:ph type="sldImg"/>
          </p:nvPr>
        </p:nvSpPr>
        <p:spPr>
          <a:ln/>
        </p:spPr>
      </p:sp>
      <p:sp>
        <p:nvSpPr>
          <p:cNvPr id="20070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190ADB-715B-4065-BB8F-75B49C7ADE60}" type="slidenum">
              <a:rPr lang="en-US"/>
              <a:pPr/>
              <a:t>43</a:t>
            </a:fld>
            <a:endParaRPr lang="en-US"/>
          </a:p>
        </p:txBody>
      </p:sp>
      <p:sp>
        <p:nvSpPr>
          <p:cNvPr id="274434" name="Placeholder 2"/>
          <p:cNvSpPr>
            <a:spLocks noGrp="1" noRot="1" noChangeAspect="1" noChangeArrowheads="1" noTextEdit="1"/>
          </p:cNvSpPr>
          <p:nvPr>
            <p:ph type="sldImg"/>
          </p:nvPr>
        </p:nvSpPr>
        <p:spPr>
          <a:ln/>
        </p:spPr>
      </p:sp>
      <p:sp>
        <p:nvSpPr>
          <p:cNvPr id="27443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709E3-7E26-48BC-8FD8-D6E16933DE93}" type="slidenum">
              <a:rPr lang="en-US"/>
              <a:pPr/>
              <a:t>44</a:t>
            </a:fld>
            <a:endParaRPr lang="en-US"/>
          </a:p>
        </p:txBody>
      </p:sp>
      <p:sp>
        <p:nvSpPr>
          <p:cNvPr id="202754" name="Placeholder 2"/>
          <p:cNvSpPr>
            <a:spLocks noGrp="1" noRot="1" noChangeAspect="1" noChangeArrowheads="1" noTextEdit="1"/>
          </p:cNvSpPr>
          <p:nvPr>
            <p:ph type="sldImg"/>
          </p:nvPr>
        </p:nvSpPr>
        <p:spPr>
          <a:ln/>
        </p:spPr>
      </p:sp>
      <p:sp>
        <p:nvSpPr>
          <p:cNvPr id="20275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07BFBE1-3444-473C-81F8-DF1161C14C9C}" type="slidenum">
              <a:rPr lang="en-US"/>
              <a:pPr/>
              <a:t>45</a:t>
            </a:fld>
            <a:endParaRPr lang="en-US"/>
          </a:p>
        </p:txBody>
      </p:sp>
      <p:sp>
        <p:nvSpPr>
          <p:cNvPr id="227330"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27331"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2273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7C438F6-4ACD-4DA3-85B7-674827D3FE32}" type="slidenum">
              <a:rPr lang="en-US" sz="1200"/>
              <a:pPr algn="r"/>
              <a:t>45</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C3A352-0B6A-439D-B0AD-D92497D5649C}" type="slidenum">
              <a:rPr lang="en-US"/>
              <a:pPr/>
              <a:t>46</a:t>
            </a:fld>
            <a:endParaRPr lang="en-US"/>
          </a:p>
        </p:txBody>
      </p:sp>
      <p:sp>
        <p:nvSpPr>
          <p:cNvPr id="155650" name="Placeholder 2"/>
          <p:cNvSpPr>
            <a:spLocks noGrp="1" noRot="1" noChangeAspect="1" noChangeArrowheads="1" noTextEdit="1"/>
          </p:cNvSpPr>
          <p:nvPr>
            <p:ph type="sldImg"/>
          </p:nvPr>
        </p:nvSpPr>
        <p:spPr>
          <a:ln/>
        </p:spPr>
      </p:sp>
      <p:sp>
        <p:nvSpPr>
          <p:cNvPr id="15565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CAE83-ADBC-4524-9572-F14211FB180E}" type="slidenum">
              <a:rPr lang="en-US"/>
              <a:pPr/>
              <a:t>47</a:t>
            </a:fld>
            <a:endParaRPr lang="en-US"/>
          </a:p>
        </p:txBody>
      </p:sp>
      <p:sp>
        <p:nvSpPr>
          <p:cNvPr id="102402" name="Placeholder 2"/>
          <p:cNvSpPr>
            <a:spLocks noGrp="1" noRot="1" noChangeAspect="1" noChangeArrowheads="1" noTextEdit="1"/>
          </p:cNvSpPr>
          <p:nvPr>
            <p:ph type="sldImg"/>
          </p:nvPr>
        </p:nvSpPr>
        <p:spPr>
          <a:ln/>
        </p:spPr>
      </p:sp>
      <p:sp>
        <p:nvSpPr>
          <p:cNvPr id="10240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A5157-C49B-46BD-B00B-0AF4C3081CD8}" type="slidenum">
              <a:rPr lang="en-US"/>
              <a:pPr/>
              <a:t>48</a:t>
            </a:fld>
            <a:endParaRPr lang="en-US"/>
          </a:p>
        </p:txBody>
      </p:sp>
      <p:sp>
        <p:nvSpPr>
          <p:cNvPr id="215042" name="Placeholder 2"/>
          <p:cNvSpPr>
            <a:spLocks noGrp="1" noRot="1" noChangeAspect="1" noChangeArrowheads="1" noTextEdit="1"/>
          </p:cNvSpPr>
          <p:nvPr>
            <p:ph type="sldImg"/>
          </p:nvPr>
        </p:nvSpPr>
        <p:spPr>
          <a:ln/>
        </p:spPr>
      </p:sp>
      <p:sp>
        <p:nvSpPr>
          <p:cNvPr id="21504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51727-DE08-4913-B31F-965A54D90709}" type="slidenum">
              <a:rPr lang="en-US"/>
              <a:pPr/>
              <a:t>49</a:t>
            </a:fld>
            <a:endParaRPr lang="en-US"/>
          </a:p>
        </p:txBody>
      </p:sp>
      <p:sp>
        <p:nvSpPr>
          <p:cNvPr id="217090" name="Placeholder 2"/>
          <p:cNvSpPr>
            <a:spLocks noGrp="1" noRot="1" noChangeAspect="1" noChangeArrowheads="1" noTextEdit="1"/>
          </p:cNvSpPr>
          <p:nvPr>
            <p:ph type="sldImg"/>
          </p:nvPr>
        </p:nvSpPr>
        <p:spPr>
          <a:ln/>
        </p:spPr>
      </p:sp>
      <p:sp>
        <p:nvSpPr>
          <p:cNvPr id="21709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240ED7-0AC1-40A7-B950-95490DE7AA9F}" type="slidenum">
              <a:rPr lang="en-US"/>
              <a:pPr/>
              <a:t>50</a:t>
            </a:fld>
            <a:endParaRPr lang="en-US"/>
          </a:p>
        </p:txBody>
      </p:sp>
      <p:sp>
        <p:nvSpPr>
          <p:cNvPr id="316418" name="Placeholder 2"/>
          <p:cNvSpPr>
            <a:spLocks noGrp="1" noRot="1" noChangeAspect="1" noChangeArrowheads="1" noTextEdit="1"/>
          </p:cNvSpPr>
          <p:nvPr>
            <p:ph type="sldImg"/>
          </p:nvPr>
        </p:nvSpPr>
        <p:spPr>
          <a:ln/>
        </p:spPr>
      </p:sp>
      <p:sp>
        <p:nvSpPr>
          <p:cNvPr id="31641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FDE8C-DB3E-4A6C-888F-A60F096A8286}" type="slidenum">
              <a:rPr lang="en-US"/>
              <a:pPr/>
              <a:t>6</a:t>
            </a:fld>
            <a:endParaRPr lang="en-US"/>
          </a:p>
        </p:txBody>
      </p:sp>
      <p:sp>
        <p:nvSpPr>
          <p:cNvPr id="161794" name="Placeholder 2"/>
          <p:cNvSpPr>
            <a:spLocks noGrp="1" noRot="1" noChangeAspect="1" noChangeArrowheads="1" noTextEdit="1"/>
          </p:cNvSpPr>
          <p:nvPr>
            <p:ph type="sldImg"/>
          </p:nvPr>
        </p:nvSpPr>
        <p:spPr>
          <a:ln/>
        </p:spPr>
      </p:sp>
      <p:sp>
        <p:nvSpPr>
          <p:cNvPr id="16179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A50C26-ED88-46FE-95BA-D8DF23BE228E}" type="slidenum">
              <a:rPr lang="en-US"/>
              <a:pPr/>
              <a:t>51</a:t>
            </a:fld>
            <a:endParaRPr lang="en-US"/>
          </a:p>
        </p:txBody>
      </p:sp>
      <p:sp>
        <p:nvSpPr>
          <p:cNvPr id="219138" name="Placeholder 2"/>
          <p:cNvSpPr>
            <a:spLocks noGrp="1" noRot="1" noChangeAspect="1" noChangeArrowheads="1" noTextEdit="1"/>
          </p:cNvSpPr>
          <p:nvPr>
            <p:ph type="sldImg"/>
          </p:nvPr>
        </p:nvSpPr>
        <p:spPr>
          <a:ln/>
        </p:spPr>
      </p:sp>
      <p:sp>
        <p:nvSpPr>
          <p:cNvPr id="21913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4AC41-18D6-44CA-BA37-1FE062FB0304}" type="slidenum">
              <a:rPr lang="en-US"/>
              <a:pPr/>
              <a:t>52</a:t>
            </a:fld>
            <a:endParaRPr lang="en-US"/>
          </a:p>
        </p:txBody>
      </p:sp>
      <p:sp>
        <p:nvSpPr>
          <p:cNvPr id="289794" name="Placeholder 2"/>
          <p:cNvSpPr>
            <a:spLocks noGrp="1" noRot="1" noChangeAspect="1" noChangeArrowheads="1" noTextEdit="1"/>
          </p:cNvSpPr>
          <p:nvPr>
            <p:ph type="sldImg"/>
          </p:nvPr>
        </p:nvSpPr>
        <p:spPr>
          <a:ln/>
        </p:spPr>
      </p:sp>
      <p:sp>
        <p:nvSpPr>
          <p:cNvPr id="28979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580EF0-BDB9-4D3F-8FA6-1F9549DF1CEC}" type="slidenum">
              <a:rPr lang="en-US"/>
              <a:pPr/>
              <a:t>53</a:t>
            </a:fld>
            <a:endParaRPr lang="en-US"/>
          </a:p>
        </p:txBody>
      </p:sp>
      <p:sp>
        <p:nvSpPr>
          <p:cNvPr id="221186" name="Placeholder 2"/>
          <p:cNvSpPr>
            <a:spLocks noGrp="1" noRot="1" noChangeAspect="1" noChangeArrowheads="1" noTextEdit="1"/>
          </p:cNvSpPr>
          <p:nvPr>
            <p:ph type="sldImg"/>
          </p:nvPr>
        </p:nvSpPr>
        <p:spPr>
          <a:ln/>
        </p:spPr>
      </p:sp>
      <p:sp>
        <p:nvSpPr>
          <p:cNvPr id="22118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2FB62-78F4-458D-9729-83DC7E10B096}" type="slidenum">
              <a:rPr lang="en-US"/>
              <a:pPr/>
              <a:t>54</a:t>
            </a:fld>
            <a:endParaRPr lang="en-US"/>
          </a:p>
        </p:txBody>
      </p:sp>
      <p:sp>
        <p:nvSpPr>
          <p:cNvPr id="251906" name="Placeholder 2"/>
          <p:cNvSpPr>
            <a:spLocks noGrp="1" noRot="1" noChangeAspect="1" noChangeArrowheads="1" noTextEdit="1"/>
          </p:cNvSpPr>
          <p:nvPr>
            <p:ph type="sldImg"/>
          </p:nvPr>
        </p:nvSpPr>
        <p:spPr>
          <a:ln/>
        </p:spPr>
      </p:sp>
      <p:sp>
        <p:nvSpPr>
          <p:cNvPr id="25190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5D7E8F-789F-4551-A08E-60AF14F1B0D8}" type="slidenum">
              <a:rPr lang="en-US"/>
              <a:pPr/>
              <a:t>55</a:t>
            </a:fld>
            <a:endParaRPr lang="en-US"/>
          </a:p>
        </p:txBody>
      </p:sp>
      <p:sp>
        <p:nvSpPr>
          <p:cNvPr id="105474" name="Placeholder 2"/>
          <p:cNvSpPr>
            <a:spLocks noGrp="1" noRot="1" noChangeAspect="1" noChangeArrowheads="1" noTextEdit="1"/>
          </p:cNvSpPr>
          <p:nvPr>
            <p:ph type="sldImg"/>
          </p:nvPr>
        </p:nvSpPr>
        <p:spPr>
          <a:ln/>
        </p:spPr>
      </p:sp>
      <p:sp>
        <p:nvSpPr>
          <p:cNvPr id="10547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0B777-1165-4585-B6E1-AEF12402F448}" type="slidenum">
              <a:rPr lang="en-US"/>
              <a:pPr/>
              <a:t>56</a:t>
            </a:fld>
            <a:endParaRPr lang="en-US"/>
          </a:p>
        </p:txBody>
      </p:sp>
      <p:sp>
        <p:nvSpPr>
          <p:cNvPr id="107522" name="Placeholder 2"/>
          <p:cNvSpPr>
            <a:spLocks noGrp="1" noRot="1" noChangeAspect="1" noChangeArrowheads="1" noTextEdit="1"/>
          </p:cNvSpPr>
          <p:nvPr>
            <p:ph type="sldImg"/>
          </p:nvPr>
        </p:nvSpPr>
        <p:spPr>
          <a:ln/>
        </p:spPr>
      </p:sp>
      <p:sp>
        <p:nvSpPr>
          <p:cNvPr id="10752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FEA591-752A-402B-B916-F6549EDE57EE}" type="slidenum">
              <a:rPr lang="en-US"/>
              <a:pPr/>
              <a:t>57</a:t>
            </a:fld>
            <a:endParaRPr lang="en-US"/>
          </a:p>
        </p:txBody>
      </p:sp>
      <p:sp>
        <p:nvSpPr>
          <p:cNvPr id="104450" name="Placeholder 2"/>
          <p:cNvSpPr>
            <a:spLocks noGrp="1" noRot="1" noChangeAspect="1" noChangeArrowheads="1" noTextEdit="1"/>
          </p:cNvSpPr>
          <p:nvPr>
            <p:ph type="sldImg"/>
          </p:nvPr>
        </p:nvSpPr>
        <p:spPr>
          <a:ln/>
        </p:spPr>
      </p:sp>
      <p:sp>
        <p:nvSpPr>
          <p:cNvPr id="10445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A051D-2853-4765-A709-7751A4DFCC69}" type="slidenum">
              <a:rPr lang="en-US"/>
              <a:pPr/>
              <a:t>58</a:t>
            </a:fld>
            <a:endParaRPr lang="en-US"/>
          </a:p>
        </p:txBody>
      </p:sp>
      <p:sp>
        <p:nvSpPr>
          <p:cNvPr id="113666" name="Placeholder 2"/>
          <p:cNvSpPr>
            <a:spLocks noGrp="1" noRot="1" noChangeAspect="1" noChangeArrowheads="1" noTextEdit="1"/>
          </p:cNvSpPr>
          <p:nvPr>
            <p:ph type="sldImg"/>
          </p:nvPr>
        </p:nvSpPr>
        <p:spPr>
          <a:ln/>
        </p:spPr>
      </p:sp>
      <p:sp>
        <p:nvSpPr>
          <p:cNvPr id="11366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E21A6E-9F20-4422-B6E4-801CCCC6DDB5}" type="slidenum">
              <a:rPr lang="en-US"/>
              <a:pPr/>
              <a:t>59</a:t>
            </a:fld>
            <a:endParaRPr lang="en-US"/>
          </a:p>
        </p:txBody>
      </p:sp>
      <p:sp>
        <p:nvSpPr>
          <p:cNvPr id="118786" name="Placeholder 2"/>
          <p:cNvSpPr>
            <a:spLocks noGrp="1" noRot="1" noChangeAspect="1" noChangeArrowheads="1" noTextEdit="1"/>
          </p:cNvSpPr>
          <p:nvPr>
            <p:ph type="sldImg"/>
          </p:nvPr>
        </p:nvSpPr>
        <p:spPr>
          <a:ln/>
        </p:spPr>
      </p:sp>
      <p:sp>
        <p:nvSpPr>
          <p:cNvPr id="11878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18926-BD7C-47CE-85DB-86AE6742272A}" type="slidenum">
              <a:rPr lang="en-US"/>
              <a:pPr/>
              <a:t>60</a:t>
            </a:fld>
            <a:endParaRPr lang="en-US"/>
          </a:p>
        </p:txBody>
      </p:sp>
      <p:sp>
        <p:nvSpPr>
          <p:cNvPr id="120834" name="Placeholder 2"/>
          <p:cNvSpPr>
            <a:spLocks noGrp="1" noRot="1" noChangeAspect="1" noChangeArrowheads="1" noTextEdit="1"/>
          </p:cNvSpPr>
          <p:nvPr>
            <p:ph type="sldImg"/>
          </p:nvPr>
        </p:nvSpPr>
        <p:spPr>
          <a:ln/>
        </p:spPr>
      </p:sp>
      <p:sp>
        <p:nvSpPr>
          <p:cNvPr id="12083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99519-9A1C-49D6-B6EF-ABCF2FE0881D}" type="slidenum">
              <a:rPr lang="en-US"/>
              <a:pPr/>
              <a:t>7</a:t>
            </a:fld>
            <a:endParaRPr lang="en-US"/>
          </a:p>
        </p:txBody>
      </p:sp>
      <p:sp>
        <p:nvSpPr>
          <p:cNvPr id="167938" name="Placeholder 2"/>
          <p:cNvSpPr>
            <a:spLocks noGrp="1" noRot="1" noChangeAspect="1" noChangeArrowheads="1" noTextEdit="1"/>
          </p:cNvSpPr>
          <p:nvPr>
            <p:ph type="sldImg"/>
          </p:nvPr>
        </p:nvSpPr>
        <p:spPr>
          <a:ln/>
        </p:spPr>
      </p:sp>
      <p:sp>
        <p:nvSpPr>
          <p:cNvPr id="16793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B1BDB-3A4A-4993-B2C8-8AD5F8628254}" type="slidenum">
              <a:rPr lang="en-US"/>
              <a:pPr/>
              <a:t>61</a:t>
            </a:fld>
            <a:endParaRPr lang="en-US"/>
          </a:p>
        </p:txBody>
      </p:sp>
      <p:sp>
        <p:nvSpPr>
          <p:cNvPr id="121858" name="Placeholder 2"/>
          <p:cNvSpPr>
            <a:spLocks noGrp="1" noRot="1" noChangeAspect="1" noChangeArrowheads="1" noTextEdit="1"/>
          </p:cNvSpPr>
          <p:nvPr>
            <p:ph type="sldImg"/>
          </p:nvPr>
        </p:nvSpPr>
        <p:spPr>
          <a:ln/>
        </p:spPr>
      </p:sp>
      <p:sp>
        <p:nvSpPr>
          <p:cNvPr id="12185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0667B-5479-449A-A427-ABF59A1B6666}" type="slidenum">
              <a:rPr lang="en-US"/>
              <a:pPr/>
              <a:t>62</a:t>
            </a:fld>
            <a:endParaRPr lang="en-US"/>
          </a:p>
        </p:txBody>
      </p:sp>
      <p:sp>
        <p:nvSpPr>
          <p:cNvPr id="253954" name="Placeholder 2"/>
          <p:cNvSpPr>
            <a:spLocks noGrp="1" noRot="1" noChangeAspect="1" noChangeArrowheads="1" noTextEdit="1"/>
          </p:cNvSpPr>
          <p:nvPr>
            <p:ph type="sldImg"/>
          </p:nvPr>
        </p:nvSpPr>
        <p:spPr>
          <a:ln/>
        </p:spPr>
      </p:sp>
      <p:sp>
        <p:nvSpPr>
          <p:cNvPr id="25395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7BD416-D6DC-4693-9406-4EA61A2734D5}" type="slidenum">
              <a:rPr lang="en-US"/>
              <a:pPr/>
              <a:t>63</a:t>
            </a:fld>
            <a:endParaRPr lang="en-US"/>
          </a:p>
        </p:txBody>
      </p:sp>
      <p:sp>
        <p:nvSpPr>
          <p:cNvPr id="256002" name="Placeholder 2"/>
          <p:cNvSpPr>
            <a:spLocks noGrp="1" noRot="1" noChangeAspect="1" noChangeArrowheads="1" noTextEdit="1"/>
          </p:cNvSpPr>
          <p:nvPr>
            <p:ph type="sldImg"/>
          </p:nvPr>
        </p:nvSpPr>
        <p:spPr>
          <a:ln/>
        </p:spPr>
      </p:sp>
      <p:sp>
        <p:nvSpPr>
          <p:cNvPr id="25600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EE079-E2D3-4D7B-B4FA-50FD9828918F}" type="slidenum">
              <a:rPr lang="en-US"/>
              <a:pPr/>
              <a:t>64</a:t>
            </a:fld>
            <a:endParaRPr lang="en-US"/>
          </a:p>
        </p:txBody>
      </p:sp>
      <p:sp>
        <p:nvSpPr>
          <p:cNvPr id="272386" name="Placeholder 2"/>
          <p:cNvSpPr>
            <a:spLocks noGrp="1" noRot="1" noChangeAspect="1" noChangeArrowheads="1" noTextEdit="1"/>
          </p:cNvSpPr>
          <p:nvPr>
            <p:ph type="sldImg"/>
          </p:nvPr>
        </p:nvSpPr>
        <p:spPr>
          <a:ln/>
        </p:spPr>
      </p:sp>
      <p:sp>
        <p:nvSpPr>
          <p:cNvPr id="272387"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E1D17-20D5-4932-9DF0-A51CB0B6C5B9}" type="slidenum">
              <a:rPr lang="en-US"/>
              <a:pPr/>
              <a:t>65</a:t>
            </a:fld>
            <a:endParaRPr lang="en-US"/>
          </a:p>
        </p:txBody>
      </p:sp>
      <p:sp>
        <p:nvSpPr>
          <p:cNvPr id="260098" name="Placeholder 2"/>
          <p:cNvSpPr>
            <a:spLocks noGrp="1" noRot="1" noChangeAspect="1" noChangeArrowheads="1" noTextEdit="1"/>
          </p:cNvSpPr>
          <p:nvPr>
            <p:ph type="sldImg"/>
          </p:nvPr>
        </p:nvSpPr>
        <p:spPr>
          <a:ln/>
        </p:spPr>
      </p:sp>
      <p:sp>
        <p:nvSpPr>
          <p:cNvPr id="26009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6723AA-F1B1-4D38-8B99-EC472C0A2259}" type="slidenum">
              <a:rPr lang="en-US"/>
              <a:pPr/>
              <a:t>66</a:t>
            </a:fld>
            <a:endParaRPr lang="en-US"/>
          </a:p>
        </p:txBody>
      </p:sp>
      <p:sp>
        <p:nvSpPr>
          <p:cNvPr id="264194" name="Placeholder 2"/>
          <p:cNvSpPr>
            <a:spLocks noGrp="1" noRot="1" noChangeAspect="1" noChangeArrowheads="1" noTextEdit="1"/>
          </p:cNvSpPr>
          <p:nvPr>
            <p:ph type="sldImg"/>
          </p:nvPr>
        </p:nvSpPr>
        <p:spPr>
          <a:ln/>
        </p:spPr>
      </p:sp>
      <p:sp>
        <p:nvSpPr>
          <p:cNvPr id="264195"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E59F5-DD0A-44CC-A6E9-AA07030316B0}" type="slidenum">
              <a:rPr lang="en-US"/>
              <a:pPr/>
              <a:t>67</a:t>
            </a:fld>
            <a:endParaRPr lang="en-US"/>
          </a:p>
        </p:txBody>
      </p:sp>
      <p:sp>
        <p:nvSpPr>
          <p:cNvPr id="270338" name="Placeholder 2"/>
          <p:cNvSpPr>
            <a:spLocks noGrp="1" noRot="1" noChangeAspect="1" noChangeArrowheads="1" noTextEdit="1"/>
          </p:cNvSpPr>
          <p:nvPr>
            <p:ph type="sldImg"/>
          </p:nvPr>
        </p:nvSpPr>
        <p:spPr>
          <a:ln/>
        </p:spPr>
      </p:sp>
      <p:sp>
        <p:nvSpPr>
          <p:cNvPr id="27033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E97842-D047-4F61-AE0D-54236C0789C8}" type="slidenum">
              <a:rPr lang="en-US"/>
              <a:pPr/>
              <a:t>68</a:t>
            </a:fld>
            <a:endParaRPr lang="en-US"/>
          </a:p>
        </p:txBody>
      </p:sp>
      <p:sp>
        <p:nvSpPr>
          <p:cNvPr id="266242" name="Placeholder 2"/>
          <p:cNvSpPr>
            <a:spLocks noGrp="1" noRot="1" noChangeAspect="1" noChangeArrowheads="1" noTextEdit="1"/>
          </p:cNvSpPr>
          <p:nvPr>
            <p:ph type="sldImg"/>
          </p:nvPr>
        </p:nvSpPr>
        <p:spPr>
          <a:ln/>
        </p:spPr>
      </p:sp>
      <p:sp>
        <p:nvSpPr>
          <p:cNvPr id="26624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FFC5E-AF4F-49F4-BC3D-1CF6159E1EB9}" type="slidenum">
              <a:rPr lang="en-US"/>
              <a:pPr/>
              <a:t>69</a:t>
            </a:fld>
            <a:endParaRPr lang="en-US"/>
          </a:p>
        </p:txBody>
      </p:sp>
      <p:sp>
        <p:nvSpPr>
          <p:cNvPr id="268290" name="Placeholder 2"/>
          <p:cNvSpPr>
            <a:spLocks noGrp="1" noRot="1" noChangeAspect="1" noChangeArrowheads="1" noTextEdit="1"/>
          </p:cNvSpPr>
          <p:nvPr>
            <p:ph type="sldImg"/>
          </p:nvPr>
        </p:nvSpPr>
        <p:spPr>
          <a:ln/>
        </p:spPr>
      </p:sp>
      <p:sp>
        <p:nvSpPr>
          <p:cNvPr id="26829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3456EB-9FE7-4048-BA91-5B3453538145}" type="slidenum">
              <a:rPr lang="en-US"/>
              <a:pPr/>
              <a:t>70</a:t>
            </a:fld>
            <a:endParaRPr lang="en-US"/>
          </a:p>
        </p:txBody>
      </p:sp>
      <p:sp>
        <p:nvSpPr>
          <p:cNvPr id="22323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5" name="Placeholder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83618-2275-4D89-AF2C-831090FB4083}" type="slidenum">
              <a:rPr lang="en-US"/>
              <a:pPr/>
              <a:t>8</a:t>
            </a:fld>
            <a:endParaRPr lang="en-US"/>
          </a:p>
        </p:txBody>
      </p:sp>
      <p:sp>
        <p:nvSpPr>
          <p:cNvPr id="163842" name="Placeholder 2"/>
          <p:cNvSpPr>
            <a:spLocks noGrp="1" noRot="1" noChangeAspect="1" noChangeArrowheads="1" noTextEdit="1"/>
          </p:cNvSpPr>
          <p:nvPr>
            <p:ph type="sldImg"/>
          </p:nvPr>
        </p:nvSpPr>
        <p:spPr>
          <a:ln/>
        </p:spPr>
      </p:sp>
      <p:sp>
        <p:nvSpPr>
          <p:cNvPr id="163843"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C9608-4CD3-4499-A506-D0BB15FBD6F7}" type="slidenum">
              <a:rPr lang="en-US"/>
              <a:pPr/>
              <a:t>72</a:t>
            </a:fld>
            <a:endParaRPr lang="en-US"/>
          </a:p>
        </p:txBody>
      </p:sp>
      <p:sp>
        <p:nvSpPr>
          <p:cNvPr id="308226"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8227" name="Placeholder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803764-2ADF-46B6-AC6A-38A7C6815FEC}" type="slidenum">
              <a:rPr lang="en-US"/>
              <a:pPr/>
              <a:t>73</a:t>
            </a:fld>
            <a:endParaRPr lang="en-US"/>
          </a:p>
        </p:txBody>
      </p:sp>
      <p:sp>
        <p:nvSpPr>
          <p:cNvPr id="310274" name="Placeholder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0275" name="Placeholder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7ADE915-0356-4628-8C60-950639C41F5E}" type="slidenum">
              <a:rPr lang="en-US"/>
              <a:pPr/>
              <a:t>74</a:t>
            </a:fld>
            <a:endParaRPr lang="en-US"/>
          </a:p>
        </p:txBody>
      </p:sp>
      <p:sp>
        <p:nvSpPr>
          <p:cNvPr id="225282"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2528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2252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5EB5349-B40E-4FF9-83A0-A81614B768BA}" type="slidenum">
              <a:rPr lang="en-US" sz="1200"/>
              <a:pPr algn="r"/>
              <a:t>74</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A41E358-D7D9-4B9D-BE12-6ED8870CA47E}" type="slidenum">
              <a:rPr lang="en-US"/>
              <a:pPr/>
              <a:t>75</a:t>
            </a:fld>
            <a:endParaRPr lang="en-US"/>
          </a:p>
        </p:txBody>
      </p:sp>
      <p:sp>
        <p:nvSpPr>
          <p:cNvPr id="320514"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D8F59639-BDE0-4F6E-8B29-177C4708766B}" type="slidenum">
              <a:rPr lang="en-US" sz="1200">
                <a:latin typeface="Arial" charset="0"/>
                <a:ea typeface="ＭＳ Ｐゴシック" charset="-128"/>
                <a:cs typeface="ＭＳ Ｐゴシック" charset="-128"/>
              </a:rPr>
              <a:pPr algn="r" eaLnBrk="1" hangingPunct="1"/>
              <a:t>75</a:t>
            </a:fld>
            <a:endParaRPr lang="en-US" sz="1200">
              <a:latin typeface="Arial" charset="0"/>
              <a:ea typeface="ＭＳ Ｐゴシック" charset="-128"/>
              <a:cs typeface="ＭＳ Ｐゴシック" charset="-128"/>
            </a:endParaRPr>
          </a:p>
        </p:txBody>
      </p:sp>
      <p:sp>
        <p:nvSpPr>
          <p:cNvPr id="320515"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0516"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r>
              <a:rPr lang="en-US"/>
              <a:t>There are now 0 youth prisoners in other countries .</a:t>
            </a:r>
          </a:p>
        </p:txBody>
      </p:sp>
      <p:sp>
        <p:nvSpPr>
          <p:cNvPr id="3205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8D243C7-5403-4F01-8189-5140F00693C6}" type="slidenum">
              <a:rPr lang="en-US" sz="1200">
                <a:ea typeface="ＭＳ Ｐゴシック" charset="-128"/>
                <a:cs typeface="ＭＳ Ｐゴシック" charset="-128"/>
              </a:rPr>
              <a:pPr algn="r"/>
              <a:t>75</a:t>
            </a:fld>
            <a:endParaRPr lang="en-US" sz="120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0E8DA11D-1A85-4F90-AA7A-008C8B27370A}" type="slidenum">
              <a:rPr lang="en-US"/>
              <a:pPr/>
              <a:t>76</a:t>
            </a:fld>
            <a:endParaRPr lang="en-US"/>
          </a:p>
        </p:txBody>
      </p:sp>
      <p:sp>
        <p:nvSpPr>
          <p:cNvPr id="322562"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0A186150-102D-4587-BF15-4EA7A578C4B0}" type="slidenum">
              <a:rPr lang="en-US" sz="1200">
                <a:latin typeface="Arial" charset="0"/>
                <a:ea typeface="ＭＳ Ｐゴシック" charset="-128"/>
                <a:cs typeface="ＭＳ Ｐゴシック" charset="-128"/>
              </a:rPr>
              <a:pPr algn="r" eaLnBrk="1" hangingPunct="1"/>
              <a:t>76</a:t>
            </a:fld>
            <a:endParaRPr lang="en-US" sz="1200">
              <a:latin typeface="Arial" charset="0"/>
              <a:ea typeface="ＭＳ Ｐゴシック" charset="-128"/>
              <a:cs typeface="ＭＳ Ｐゴシック" charset="-128"/>
            </a:endParaRPr>
          </a:p>
        </p:txBody>
      </p:sp>
      <p:sp>
        <p:nvSpPr>
          <p:cNvPr id="322563"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2564"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2256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5E13DA3-BD2B-4E51-9F21-C2E1CA410AA7}" type="slidenum">
              <a:rPr lang="en-US" sz="1200">
                <a:ea typeface="ＭＳ Ｐゴシック" charset="-128"/>
                <a:cs typeface="ＭＳ Ｐゴシック" charset="-128"/>
              </a:rPr>
              <a:pPr algn="r"/>
              <a:t>76</a:t>
            </a:fld>
            <a:endParaRPr lang="en-US" sz="120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9535D4A-8423-4F5F-80CB-F44CA3A8A12D}" type="slidenum">
              <a:rPr lang="en-US"/>
              <a:pPr/>
              <a:t>77</a:t>
            </a:fld>
            <a:endParaRPr lang="en-US"/>
          </a:p>
        </p:txBody>
      </p:sp>
      <p:sp>
        <p:nvSpPr>
          <p:cNvPr id="324610"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96C52886-EDD8-4D5A-8B22-AF2B9AC25319}" type="slidenum">
              <a:rPr lang="en-US" sz="1200">
                <a:latin typeface="Arial" charset="0"/>
                <a:ea typeface="ＭＳ Ｐゴシック" charset="-128"/>
                <a:cs typeface="ＭＳ Ｐゴシック" charset="-128"/>
              </a:rPr>
              <a:pPr algn="r" eaLnBrk="1" hangingPunct="1"/>
              <a:t>77</a:t>
            </a:fld>
            <a:endParaRPr lang="en-US" sz="1200">
              <a:latin typeface="Arial" charset="0"/>
              <a:ea typeface="ＭＳ Ｐゴシック" charset="-128"/>
              <a:cs typeface="ＭＳ Ｐゴシック" charset="-128"/>
            </a:endParaRPr>
          </a:p>
        </p:txBody>
      </p:sp>
      <p:sp>
        <p:nvSpPr>
          <p:cNvPr id="324611"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4612"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2461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B1C5B09-4DB0-4F9A-BFB6-906057445D57}" type="slidenum">
              <a:rPr lang="en-US" sz="1200">
                <a:ea typeface="ＭＳ Ｐゴシック" charset="-128"/>
                <a:cs typeface="ＭＳ Ｐゴシック" charset="-128"/>
              </a:rPr>
              <a:pPr algn="r"/>
              <a:t>77</a:t>
            </a:fld>
            <a:endParaRPr lang="en-US" sz="120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6B79C66-DC71-4FCE-8A2D-079EBF13212B}" type="slidenum">
              <a:rPr lang="en-US"/>
              <a:pPr/>
              <a:t>78</a:t>
            </a:fld>
            <a:endParaRPr lang="en-US"/>
          </a:p>
        </p:txBody>
      </p:sp>
      <p:sp>
        <p:nvSpPr>
          <p:cNvPr id="326658"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884409BD-8CC3-4B52-A361-E13FBC1B6997}" type="slidenum">
              <a:rPr lang="en-US" sz="1200">
                <a:latin typeface="Arial" charset="0"/>
                <a:ea typeface="ＭＳ Ｐゴシック" charset="-128"/>
                <a:cs typeface="ＭＳ Ｐゴシック" charset="-128"/>
              </a:rPr>
              <a:pPr algn="r" eaLnBrk="1" hangingPunct="1"/>
              <a:t>78</a:t>
            </a:fld>
            <a:endParaRPr lang="en-US" sz="1200">
              <a:latin typeface="Arial" charset="0"/>
              <a:ea typeface="ＭＳ Ｐゴシック" charset="-128"/>
              <a:cs typeface="ＭＳ Ｐゴシック" charset="-128"/>
            </a:endParaRPr>
          </a:p>
        </p:txBody>
      </p:sp>
      <p:sp>
        <p:nvSpPr>
          <p:cNvPr id="326659"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6660"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2666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DD6842D-B888-43DC-84F3-4132B3DB731A}" type="slidenum">
              <a:rPr lang="en-US" sz="1200">
                <a:ea typeface="ＭＳ Ｐゴシック" charset="-128"/>
                <a:cs typeface="ＭＳ Ｐゴシック" charset="-128"/>
              </a:rPr>
              <a:pPr algn="r"/>
              <a:t>78</a:t>
            </a:fld>
            <a:endParaRPr lang="en-US" sz="120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5A10A58-08FA-4C22-B369-15EF88007E32}" type="slidenum">
              <a:rPr lang="en-US"/>
              <a:pPr/>
              <a:t>79</a:t>
            </a:fld>
            <a:endParaRPr lang="en-US"/>
          </a:p>
        </p:txBody>
      </p:sp>
      <p:sp>
        <p:nvSpPr>
          <p:cNvPr id="328706"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69EE59C6-131D-44B0-B185-4A4969E8536D}" type="slidenum">
              <a:rPr lang="en-US" sz="1200">
                <a:latin typeface="Arial" charset="0"/>
                <a:ea typeface="ＭＳ Ｐゴシック" charset="-128"/>
                <a:cs typeface="ＭＳ Ｐゴシック" charset="-128"/>
              </a:rPr>
              <a:pPr algn="r" eaLnBrk="1" hangingPunct="1"/>
              <a:t>79</a:t>
            </a:fld>
            <a:endParaRPr lang="en-US" sz="1200">
              <a:latin typeface="Arial" charset="0"/>
              <a:ea typeface="ＭＳ Ｐゴシック" charset="-128"/>
              <a:cs typeface="ＭＳ Ｐゴシック" charset="-128"/>
            </a:endParaRPr>
          </a:p>
        </p:txBody>
      </p:sp>
      <p:sp>
        <p:nvSpPr>
          <p:cNvPr id="328707"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8708"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2870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7E5F34C-4725-426E-A758-A5192AD574A1}" type="slidenum">
              <a:rPr lang="en-US" sz="1200">
                <a:ea typeface="ＭＳ Ｐゴシック" charset="-128"/>
                <a:cs typeface="ＭＳ Ｐゴシック" charset="-128"/>
              </a:rPr>
              <a:pPr algn="r"/>
              <a:t>79</a:t>
            </a:fld>
            <a:endParaRPr lang="en-US" sz="120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4EAEA62D-8C13-4968-A39C-B6FE6A043E46}" type="slidenum">
              <a:rPr lang="en-US"/>
              <a:pPr/>
              <a:t>80</a:t>
            </a:fld>
            <a:endParaRPr lang="en-US"/>
          </a:p>
        </p:txBody>
      </p:sp>
      <p:sp>
        <p:nvSpPr>
          <p:cNvPr id="330754"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25CC529E-B5E2-4860-9405-AAD82BC93689}" type="slidenum">
              <a:rPr lang="en-US" sz="1200">
                <a:latin typeface="Arial" charset="0"/>
                <a:ea typeface="ＭＳ Ｐゴシック" charset="-128"/>
                <a:cs typeface="ＭＳ Ｐゴシック" charset="-128"/>
              </a:rPr>
              <a:pPr algn="r" eaLnBrk="1" hangingPunct="1"/>
              <a:t>80</a:t>
            </a:fld>
            <a:endParaRPr lang="en-US" sz="1200">
              <a:latin typeface="Arial" charset="0"/>
              <a:ea typeface="ＭＳ Ｐゴシック" charset="-128"/>
              <a:cs typeface="ＭＳ Ｐゴシック" charset="-128"/>
            </a:endParaRPr>
          </a:p>
        </p:txBody>
      </p:sp>
      <p:sp>
        <p:nvSpPr>
          <p:cNvPr id="330755"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0756"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307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D1ACE91-8648-4178-87EF-964BFF83202F}" type="slidenum">
              <a:rPr lang="en-US" sz="1200">
                <a:ea typeface="ＭＳ Ｐゴシック" charset="-128"/>
                <a:cs typeface="ＭＳ Ｐゴシック" charset="-128"/>
              </a:rPr>
              <a:pPr algn="r"/>
              <a:t>80</a:t>
            </a:fld>
            <a:endParaRPr lang="en-US" sz="1200">
              <a:ea typeface="ＭＳ Ｐゴシック" charset="-128"/>
              <a:cs typeface="ＭＳ Ｐゴシック"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FF067020-5371-498C-9A57-B09F506CDF54}" type="slidenum">
              <a:rPr lang="en-US"/>
              <a:pPr/>
              <a:t>81</a:t>
            </a:fld>
            <a:endParaRPr lang="en-US"/>
          </a:p>
        </p:txBody>
      </p:sp>
      <p:sp>
        <p:nvSpPr>
          <p:cNvPr id="332802"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D8DDDE1E-84AE-4B39-AB84-9E600DBD6C2E}" type="slidenum">
              <a:rPr lang="en-US" sz="1200">
                <a:latin typeface="Arial" charset="0"/>
                <a:ea typeface="ＭＳ Ｐゴシック" charset="-128"/>
                <a:cs typeface="ＭＳ Ｐゴシック" charset="-128"/>
              </a:rPr>
              <a:pPr algn="r" eaLnBrk="1" hangingPunct="1"/>
              <a:t>81</a:t>
            </a:fld>
            <a:endParaRPr lang="en-US" sz="1200">
              <a:latin typeface="Arial" charset="0"/>
              <a:ea typeface="ＭＳ Ｐゴシック" charset="-128"/>
              <a:cs typeface="ＭＳ Ｐゴシック" charset="-128"/>
            </a:endParaRPr>
          </a:p>
        </p:txBody>
      </p:sp>
      <p:sp>
        <p:nvSpPr>
          <p:cNvPr id="332803"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2804"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3280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6A99471-BB2F-41AB-8FDA-DEDB34A7E175}" type="slidenum">
              <a:rPr lang="en-US" sz="1200">
                <a:ea typeface="ＭＳ Ｐゴシック" charset="-128"/>
                <a:cs typeface="ＭＳ Ｐゴシック" charset="-128"/>
              </a:rPr>
              <a:pPr algn="r"/>
              <a:t>81</a:t>
            </a:fld>
            <a:endParaRPr lang="en-US" sz="120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FB3A5-C021-4419-8EC2-2DB4FBE40681}" type="slidenum">
              <a:rPr lang="en-US"/>
              <a:pPr/>
              <a:t>9</a:t>
            </a:fld>
            <a:endParaRPr lang="en-US"/>
          </a:p>
        </p:txBody>
      </p:sp>
      <p:sp>
        <p:nvSpPr>
          <p:cNvPr id="239618" name="Placeholder 2"/>
          <p:cNvSpPr>
            <a:spLocks noGrp="1" noRot="1" noChangeAspect="1" noChangeArrowheads="1" noTextEdit="1"/>
          </p:cNvSpPr>
          <p:nvPr>
            <p:ph type="sldImg"/>
          </p:nvPr>
        </p:nvSpPr>
        <p:spPr>
          <a:ln/>
        </p:spPr>
      </p:sp>
      <p:sp>
        <p:nvSpPr>
          <p:cNvPr id="239619"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2EAF0835-2D83-4E08-B1F8-A900E5748C7F}" type="slidenum">
              <a:rPr lang="en-US"/>
              <a:pPr/>
              <a:t>82</a:t>
            </a:fld>
            <a:endParaRPr lang="en-US"/>
          </a:p>
        </p:txBody>
      </p:sp>
      <p:sp>
        <p:nvSpPr>
          <p:cNvPr id="334850"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3E5A6A56-BA73-4B8A-90FF-C43FF36179E0}" type="slidenum">
              <a:rPr lang="en-US" sz="1200">
                <a:latin typeface="Arial" charset="0"/>
                <a:ea typeface="ＭＳ Ｐゴシック" charset="-128"/>
                <a:cs typeface="ＭＳ Ｐゴシック" charset="-128"/>
              </a:rPr>
              <a:pPr algn="r" eaLnBrk="1" hangingPunct="1"/>
              <a:t>82</a:t>
            </a:fld>
            <a:endParaRPr lang="en-US" sz="1200">
              <a:latin typeface="Arial" charset="0"/>
              <a:ea typeface="ＭＳ Ｐゴシック" charset="-128"/>
              <a:cs typeface="ＭＳ Ｐゴシック" charset="-128"/>
            </a:endParaRPr>
          </a:p>
        </p:txBody>
      </p:sp>
      <p:sp>
        <p:nvSpPr>
          <p:cNvPr id="334851"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4852"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348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0CDDDF4-7BE2-4067-B9D9-CB5E0A0209EC}" type="slidenum">
              <a:rPr lang="en-US" sz="1200">
                <a:ea typeface="ＭＳ Ｐゴシック" charset="-128"/>
                <a:cs typeface="ＭＳ Ｐゴシック" charset="-128"/>
              </a:rPr>
              <a:pPr algn="r"/>
              <a:t>82</a:t>
            </a:fld>
            <a:endParaRPr lang="en-US" sz="1200">
              <a:ea typeface="ＭＳ Ｐゴシック" charset="-128"/>
              <a:cs typeface="ＭＳ Ｐゴシック"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3CB3418-E463-4C87-B130-3F2B6FC491BC}" type="slidenum">
              <a:rPr lang="en-US"/>
              <a:pPr/>
              <a:t>83</a:t>
            </a:fld>
            <a:endParaRPr lang="en-US"/>
          </a:p>
        </p:txBody>
      </p:sp>
      <p:sp>
        <p:nvSpPr>
          <p:cNvPr id="336898"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17982D5B-3BF1-4673-BB21-4DCA5B7E8662}" type="slidenum">
              <a:rPr lang="en-US" sz="1200">
                <a:latin typeface="Arial" charset="0"/>
                <a:ea typeface="ＭＳ Ｐゴシック" charset="-128"/>
                <a:cs typeface="ＭＳ Ｐゴシック" charset="-128"/>
              </a:rPr>
              <a:pPr algn="r" eaLnBrk="1" hangingPunct="1"/>
              <a:t>83</a:t>
            </a:fld>
            <a:endParaRPr lang="en-US" sz="1200">
              <a:latin typeface="Arial" charset="0"/>
              <a:ea typeface="ＭＳ Ｐゴシック" charset="-128"/>
              <a:cs typeface="ＭＳ Ｐゴシック" charset="-128"/>
            </a:endParaRPr>
          </a:p>
        </p:txBody>
      </p:sp>
      <p:sp>
        <p:nvSpPr>
          <p:cNvPr id="336899"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6900"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369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1531498-E3D4-4117-B9C4-397670C36E4B}" type="slidenum">
              <a:rPr lang="en-US" sz="1200">
                <a:ea typeface="ＭＳ Ｐゴシック" charset="-128"/>
                <a:cs typeface="ＭＳ Ｐゴシック" charset="-128"/>
              </a:rPr>
              <a:pPr algn="r"/>
              <a:t>83</a:t>
            </a:fld>
            <a:endParaRPr lang="en-US" sz="1200">
              <a:ea typeface="ＭＳ Ｐゴシック" charset="-128"/>
              <a:cs typeface="ＭＳ Ｐゴシック"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EDC4F9C-266B-4EF2-82A5-D7D4A39E3921}" type="slidenum">
              <a:rPr lang="en-US"/>
              <a:pPr/>
              <a:t>84</a:t>
            </a:fld>
            <a:endParaRPr lang="en-US"/>
          </a:p>
        </p:txBody>
      </p:sp>
      <p:sp>
        <p:nvSpPr>
          <p:cNvPr id="338946"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4F0FB662-AD8F-4740-A547-DC9F46D16A88}" type="slidenum">
              <a:rPr lang="en-US" sz="1200">
                <a:latin typeface="Arial" charset="0"/>
                <a:ea typeface="ＭＳ Ｐゴシック" charset="-128"/>
                <a:cs typeface="ＭＳ Ｐゴシック" charset="-128"/>
              </a:rPr>
              <a:pPr algn="r" eaLnBrk="1" hangingPunct="1"/>
              <a:t>84</a:t>
            </a:fld>
            <a:endParaRPr lang="en-US" sz="1200">
              <a:latin typeface="Arial" charset="0"/>
              <a:ea typeface="ＭＳ Ｐゴシック" charset="-128"/>
              <a:cs typeface="ＭＳ Ｐゴシック" charset="-128"/>
            </a:endParaRPr>
          </a:p>
        </p:txBody>
      </p:sp>
      <p:sp>
        <p:nvSpPr>
          <p:cNvPr id="338947"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8948"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3894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309269A-37B1-4950-9632-3BFBBE81629C}" type="slidenum">
              <a:rPr lang="en-US" sz="1200">
                <a:ea typeface="ＭＳ Ｐゴシック" charset="-128"/>
                <a:cs typeface="ＭＳ Ｐゴシック" charset="-128"/>
              </a:rPr>
              <a:pPr algn="r"/>
              <a:t>84</a:t>
            </a:fld>
            <a:endParaRPr lang="en-US" sz="1200">
              <a:ea typeface="ＭＳ Ｐゴシック" charset="-128"/>
              <a:cs typeface="ＭＳ Ｐゴシック"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E8B80438-83CB-42A4-A090-1A1E3F95F541}" type="slidenum">
              <a:rPr lang="en-US"/>
              <a:pPr/>
              <a:t>85</a:t>
            </a:fld>
            <a:endParaRPr lang="en-US"/>
          </a:p>
        </p:txBody>
      </p:sp>
      <p:sp>
        <p:nvSpPr>
          <p:cNvPr id="340994"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E0F7FE64-6A4C-4618-8750-B4786F3AA15B}" type="slidenum">
              <a:rPr lang="en-US" sz="1200">
                <a:latin typeface="Arial" charset="0"/>
                <a:ea typeface="ＭＳ Ｐゴシック" charset="-128"/>
                <a:cs typeface="ＭＳ Ｐゴシック" charset="-128"/>
              </a:rPr>
              <a:pPr algn="r" eaLnBrk="1" hangingPunct="1"/>
              <a:t>85</a:t>
            </a:fld>
            <a:endParaRPr lang="en-US" sz="1200">
              <a:latin typeface="Arial" charset="0"/>
              <a:ea typeface="ＭＳ Ｐゴシック" charset="-128"/>
              <a:cs typeface="ＭＳ Ｐゴシック" charset="-128"/>
            </a:endParaRPr>
          </a:p>
        </p:txBody>
      </p:sp>
      <p:sp>
        <p:nvSpPr>
          <p:cNvPr id="340995"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0996"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4099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E71D4F0-E200-4CB2-B7EC-8809B5DEE6A1}" type="slidenum">
              <a:rPr lang="en-US" sz="1200">
                <a:ea typeface="ＭＳ Ｐゴシック" charset="-128"/>
                <a:cs typeface="ＭＳ Ｐゴシック" charset="-128"/>
              </a:rPr>
              <a:pPr algn="r"/>
              <a:t>85</a:t>
            </a:fld>
            <a:endParaRPr lang="en-US" sz="1200">
              <a:ea typeface="ＭＳ Ｐゴシック" charset="-128"/>
              <a:cs typeface="ＭＳ Ｐゴシック"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AE65484-08D1-4762-AB03-265C262BCADE}" type="slidenum">
              <a:rPr lang="en-US"/>
              <a:pPr/>
              <a:t>86</a:t>
            </a:fld>
            <a:endParaRPr lang="en-US"/>
          </a:p>
        </p:txBody>
      </p:sp>
      <p:sp>
        <p:nvSpPr>
          <p:cNvPr id="343042"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838D0483-DD7E-4749-88A9-771FD6C745FA}" type="slidenum">
              <a:rPr lang="en-US" sz="1200">
                <a:latin typeface="Arial" charset="0"/>
                <a:ea typeface="ＭＳ Ｐゴシック" charset="-128"/>
                <a:cs typeface="ＭＳ Ｐゴシック" charset="-128"/>
              </a:rPr>
              <a:pPr algn="r" eaLnBrk="1" hangingPunct="1"/>
              <a:t>86</a:t>
            </a:fld>
            <a:endParaRPr lang="en-US" sz="1200">
              <a:latin typeface="Arial" charset="0"/>
              <a:ea typeface="ＭＳ Ｐゴシック" charset="-128"/>
              <a:cs typeface="ＭＳ Ｐゴシック" charset="-128"/>
            </a:endParaRPr>
          </a:p>
        </p:txBody>
      </p:sp>
      <p:sp>
        <p:nvSpPr>
          <p:cNvPr id="343043"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3044"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430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778EC46-C26D-47A1-BAC5-170BAEC218ED}" type="slidenum">
              <a:rPr lang="en-US" sz="1200">
                <a:ea typeface="ＭＳ Ｐゴシック" charset="-128"/>
                <a:cs typeface="ＭＳ Ｐゴシック" charset="-128"/>
              </a:rPr>
              <a:pPr algn="r"/>
              <a:t>86</a:t>
            </a:fld>
            <a:endParaRPr lang="en-US" sz="1200">
              <a:ea typeface="ＭＳ Ｐゴシック" charset="-128"/>
              <a:cs typeface="ＭＳ Ｐゴシック"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48825D3F-A7B1-4EEF-A4B7-1BC67663644A}" type="slidenum">
              <a:rPr lang="en-US"/>
              <a:pPr/>
              <a:t>87</a:t>
            </a:fld>
            <a:endParaRPr lang="en-US"/>
          </a:p>
        </p:txBody>
      </p:sp>
      <p:sp>
        <p:nvSpPr>
          <p:cNvPr id="345090"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B4A44EEF-E9CD-4E27-BD7E-EAB6A7597106}" type="slidenum">
              <a:rPr lang="en-US" sz="1200">
                <a:latin typeface="Arial" charset="0"/>
                <a:ea typeface="ＭＳ Ｐゴシック" charset="-128"/>
                <a:cs typeface="ＭＳ Ｐゴシック" charset="-128"/>
              </a:rPr>
              <a:pPr algn="r" eaLnBrk="1" hangingPunct="1"/>
              <a:t>87</a:t>
            </a:fld>
            <a:endParaRPr lang="en-US" sz="1200">
              <a:latin typeface="Arial" charset="0"/>
              <a:ea typeface="ＭＳ Ｐゴシック" charset="-128"/>
              <a:cs typeface="ＭＳ Ｐゴシック" charset="-128"/>
            </a:endParaRPr>
          </a:p>
        </p:txBody>
      </p:sp>
      <p:sp>
        <p:nvSpPr>
          <p:cNvPr id="345091"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5092"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450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F43195C-9FB1-466D-B65F-D866BDBA842F}" type="slidenum">
              <a:rPr lang="en-US" sz="1200">
                <a:ea typeface="ＭＳ Ｐゴシック" charset="-128"/>
                <a:cs typeface="ＭＳ Ｐゴシック" charset="-128"/>
              </a:rPr>
              <a:pPr algn="r"/>
              <a:t>87</a:t>
            </a:fld>
            <a:endParaRPr lang="en-US" sz="1200">
              <a:ea typeface="ＭＳ Ｐゴシック" charset="-128"/>
              <a:cs typeface="ＭＳ Ｐゴシック"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9B358B5-8967-44F0-9EE1-B19B7CAF7155}" type="slidenum">
              <a:rPr lang="en-US"/>
              <a:pPr/>
              <a:t>88</a:t>
            </a:fld>
            <a:endParaRPr lang="en-US"/>
          </a:p>
        </p:txBody>
      </p:sp>
      <p:sp>
        <p:nvSpPr>
          <p:cNvPr id="347138"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7BEA5F32-6B93-47FB-8642-7F2602558806}" type="slidenum">
              <a:rPr lang="en-US" sz="1200">
                <a:latin typeface="Arial" charset="0"/>
                <a:ea typeface="ＭＳ Ｐゴシック" charset="-128"/>
                <a:cs typeface="ＭＳ Ｐゴシック" charset="-128"/>
              </a:rPr>
              <a:pPr algn="r" eaLnBrk="1" hangingPunct="1"/>
              <a:t>88</a:t>
            </a:fld>
            <a:endParaRPr lang="en-US" sz="1200">
              <a:latin typeface="Arial" charset="0"/>
              <a:ea typeface="ＭＳ Ｐゴシック" charset="-128"/>
              <a:cs typeface="ＭＳ Ｐゴシック" charset="-128"/>
            </a:endParaRPr>
          </a:p>
        </p:txBody>
      </p:sp>
      <p:sp>
        <p:nvSpPr>
          <p:cNvPr id="347139"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7140"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471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4916D5A-0468-47C2-81E7-1DCC01EB8384}" type="slidenum">
              <a:rPr lang="en-US" sz="1200">
                <a:ea typeface="ＭＳ Ｐゴシック" charset="-128"/>
                <a:cs typeface="ＭＳ Ｐゴシック" charset="-128"/>
              </a:rPr>
              <a:pPr algn="r"/>
              <a:t>88</a:t>
            </a:fld>
            <a:endParaRPr lang="en-US" sz="120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E8CD665-240F-4750-9FFC-B51287090FD3}" type="slidenum">
              <a:rPr lang="en-US"/>
              <a:pPr/>
              <a:t>89</a:t>
            </a:fld>
            <a:endParaRPr lang="en-US"/>
          </a:p>
        </p:txBody>
      </p:sp>
      <p:sp>
        <p:nvSpPr>
          <p:cNvPr id="349186"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E2ED5013-0C22-4DAB-BC38-7549ED76660A}" type="slidenum">
              <a:rPr lang="en-US" sz="1200">
                <a:latin typeface="Arial" charset="0"/>
                <a:ea typeface="ＭＳ Ｐゴシック" charset="-128"/>
                <a:cs typeface="ＭＳ Ｐゴシック" charset="-128"/>
              </a:rPr>
              <a:pPr algn="r" eaLnBrk="1" hangingPunct="1"/>
              <a:t>89</a:t>
            </a:fld>
            <a:endParaRPr lang="en-US" sz="1200">
              <a:latin typeface="Arial" charset="0"/>
              <a:ea typeface="ＭＳ Ｐゴシック" charset="-128"/>
              <a:cs typeface="ＭＳ Ｐゴシック" charset="-128"/>
            </a:endParaRPr>
          </a:p>
        </p:txBody>
      </p:sp>
      <p:sp>
        <p:nvSpPr>
          <p:cNvPr id="349187"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9188"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491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9FF48CD-ABED-463B-97FA-91E34EBC42D6}" type="slidenum">
              <a:rPr lang="en-US" sz="1200">
                <a:ea typeface="ＭＳ Ｐゴシック" charset="-128"/>
                <a:cs typeface="ＭＳ Ｐゴシック" charset="-128"/>
              </a:rPr>
              <a:pPr algn="r"/>
              <a:t>89</a:t>
            </a:fld>
            <a:endParaRPr lang="en-US" sz="1200">
              <a:ea typeface="ＭＳ Ｐゴシック" charset="-128"/>
              <a:cs typeface="ＭＳ Ｐゴシック"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E8915DC-5E37-4592-B7D8-B035C4952DDA}" type="slidenum">
              <a:rPr lang="en-US"/>
              <a:pPr/>
              <a:t>90</a:t>
            </a:fld>
            <a:endParaRPr lang="en-US"/>
          </a:p>
        </p:txBody>
      </p:sp>
      <p:sp>
        <p:nvSpPr>
          <p:cNvPr id="351234"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AF0D6B04-870F-4F78-A6EC-99C2606E4B91}" type="slidenum">
              <a:rPr lang="en-US" sz="1200">
                <a:latin typeface="Arial" charset="0"/>
                <a:ea typeface="ＭＳ Ｐゴシック" charset="-128"/>
                <a:cs typeface="ＭＳ Ｐゴシック" charset="-128"/>
              </a:rPr>
              <a:pPr algn="r" eaLnBrk="1" hangingPunct="1"/>
              <a:t>90</a:t>
            </a:fld>
            <a:endParaRPr lang="en-US" sz="1200">
              <a:latin typeface="Arial" charset="0"/>
              <a:ea typeface="ＭＳ Ｐゴシック" charset="-128"/>
              <a:cs typeface="ＭＳ Ｐゴシック" charset="-128"/>
            </a:endParaRPr>
          </a:p>
        </p:txBody>
      </p:sp>
      <p:sp>
        <p:nvSpPr>
          <p:cNvPr id="351235"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1236"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512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7E8BC54-978E-4820-A310-147CEF3F2B76}" type="slidenum">
              <a:rPr lang="en-US" sz="1200">
                <a:ea typeface="ＭＳ Ｐゴシック" charset="-128"/>
                <a:cs typeface="ＭＳ Ｐゴシック" charset="-128"/>
              </a:rPr>
              <a:pPr algn="r"/>
              <a:t>90</a:t>
            </a:fld>
            <a:endParaRPr lang="en-US" sz="1200">
              <a:ea typeface="ＭＳ Ｐゴシック" charset="-128"/>
              <a:cs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B2FD4DA-31E3-468B-8510-05E9EBF22F3A}" type="slidenum">
              <a:rPr lang="en-US"/>
              <a:pPr/>
              <a:t>91</a:t>
            </a:fld>
            <a:endParaRPr lang="en-US"/>
          </a:p>
        </p:txBody>
      </p:sp>
      <p:sp>
        <p:nvSpPr>
          <p:cNvPr id="353282"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3C9843D6-1A9A-4E55-B168-704DF092C21C}" type="slidenum">
              <a:rPr lang="en-US" sz="1200">
                <a:latin typeface="Arial" charset="0"/>
                <a:ea typeface="ＭＳ Ｐゴシック" charset="-128"/>
                <a:cs typeface="ＭＳ Ｐゴシック" charset="-128"/>
              </a:rPr>
              <a:pPr algn="r" eaLnBrk="1" hangingPunct="1"/>
              <a:t>91</a:t>
            </a:fld>
            <a:endParaRPr lang="en-US" sz="1200">
              <a:latin typeface="Arial" charset="0"/>
              <a:ea typeface="ＭＳ Ｐゴシック" charset="-128"/>
              <a:cs typeface="ＭＳ Ｐゴシック" charset="-128"/>
            </a:endParaRPr>
          </a:p>
        </p:txBody>
      </p:sp>
      <p:sp>
        <p:nvSpPr>
          <p:cNvPr id="353283"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3284"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5328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D5F4AF8-9682-499F-84B1-EF7104EBB63E}" type="slidenum">
              <a:rPr lang="en-US" sz="1200">
                <a:ea typeface="ＭＳ Ｐゴシック" charset="-128"/>
                <a:cs typeface="ＭＳ Ｐゴシック" charset="-128"/>
              </a:rPr>
              <a:pPr algn="r"/>
              <a:t>91</a:t>
            </a:fld>
            <a:endParaRPr lang="en-US" sz="120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9A10E-571B-4929-B727-EBBBF876F835}" type="slidenum">
              <a:rPr lang="en-US"/>
              <a:pPr/>
              <a:t>10</a:t>
            </a:fld>
            <a:endParaRPr lang="en-US"/>
          </a:p>
        </p:txBody>
      </p:sp>
      <p:sp>
        <p:nvSpPr>
          <p:cNvPr id="314370" name="Placeholder 2"/>
          <p:cNvSpPr>
            <a:spLocks noGrp="1" noRot="1" noChangeAspect="1" noChangeArrowheads="1" noTextEdit="1"/>
          </p:cNvSpPr>
          <p:nvPr>
            <p:ph type="sldImg"/>
          </p:nvPr>
        </p:nvSpPr>
        <p:spPr>
          <a:ln/>
        </p:spPr>
      </p:sp>
      <p:sp>
        <p:nvSpPr>
          <p:cNvPr id="314371" name="Placeholder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08FE9DC-C6F3-4316-8274-4FBEB5897C63}" type="slidenum">
              <a:rPr lang="en-US"/>
              <a:pPr/>
              <a:t>92</a:t>
            </a:fld>
            <a:endParaRPr lang="en-US"/>
          </a:p>
        </p:txBody>
      </p:sp>
      <p:sp>
        <p:nvSpPr>
          <p:cNvPr id="355330"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15C81419-DC27-42D1-9668-4D1F9DAC1FE3}" type="slidenum">
              <a:rPr lang="en-US" sz="1200">
                <a:latin typeface="Arial" charset="0"/>
                <a:ea typeface="ＭＳ Ｐゴシック" charset="-128"/>
                <a:cs typeface="ＭＳ Ｐゴシック" charset="-128"/>
              </a:rPr>
              <a:pPr algn="r" eaLnBrk="1" hangingPunct="1"/>
              <a:t>92</a:t>
            </a:fld>
            <a:endParaRPr lang="en-US" sz="1200">
              <a:latin typeface="Arial" charset="0"/>
              <a:ea typeface="ＭＳ Ｐゴシック" charset="-128"/>
              <a:cs typeface="ＭＳ Ｐゴシック" charset="-128"/>
            </a:endParaRPr>
          </a:p>
        </p:txBody>
      </p:sp>
      <p:sp>
        <p:nvSpPr>
          <p:cNvPr id="355331"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5332"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5533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D694874-5DBA-495A-839E-498A91E0CB6E}" type="slidenum">
              <a:rPr lang="en-US" sz="1200">
                <a:ea typeface="ＭＳ Ｐゴシック" charset="-128"/>
                <a:cs typeface="ＭＳ Ｐゴシック" charset="-128"/>
              </a:rPr>
              <a:pPr algn="r"/>
              <a:t>92</a:t>
            </a:fld>
            <a:endParaRPr lang="en-US" sz="1200">
              <a:ea typeface="ＭＳ Ｐゴシック" charset="-128"/>
              <a:cs typeface="ＭＳ Ｐゴシック"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85C862F1-6760-47DF-B141-7B1B8BF9B5A5}" type="slidenum">
              <a:rPr lang="en-US"/>
              <a:pPr/>
              <a:t>93</a:t>
            </a:fld>
            <a:endParaRPr lang="en-US"/>
          </a:p>
        </p:txBody>
      </p:sp>
      <p:sp>
        <p:nvSpPr>
          <p:cNvPr id="357378"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FECD7184-8BA6-4E0C-B921-9EBE6BF43944}" type="slidenum">
              <a:rPr lang="en-US" sz="1200">
                <a:latin typeface="Arial" charset="0"/>
                <a:ea typeface="ＭＳ Ｐゴシック" charset="-128"/>
                <a:cs typeface="ＭＳ Ｐゴシック" charset="-128"/>
              </a:rPr>
              <a:pPr algn="r" eaLnBrk="1" hangingPunct="1"/>
              <a:t>93</a:t>
            </a:fld>
            <a:endParaRPr lang="en-US" sz="1200">
              <a:latin typeface="Arial" charset="0"/>
              <a:ea typeface="ＭＳ Ｐゴシック" charset="-128"/>
              <a:cs typeface="ＭＳ Ｐゴシック" charset="-128"/>
            </a:endParaRPr>
          </a:p>
        </p:txBody>
      </p:sp>
      <p:sp>
        <p:nvSpPr>
          <p:cNvPr id="357379"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7380"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5738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ACB4497-8E9D-4B74-9823-5E5C155D7707}" type="slidenum">
              <a:rPr lang="en-US" sz="1200">
                <a:ea typeface="ＭＳ Ｐゴシック" charset="-128"/>
                <a:cs typeface="ＭＳ Ｐゴシック" charset="-128"/>
              </a:rPr>
              <a:pPr algn="r"/>
              <a:t>93</a:t>
            </a:fld>
            <a:endParaRPr lang="en-US" sz="1200">
              <a:ea typeface="ＭＳ Ｐゴシック" charset="-128"/>
              <a:cs typeface="ＭＳ Ｐゴシック"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E798CF00-24FE-488B-9769-706CD81F406A}" type="slidenum">
              <a:rPr lang="en-US"/>
              <a:pPr/>
              <a:t>94</a:t>
            </a:fld>
            <a:endParaRPr lang="en-US"/>
          </a:p>
        </p:txBody>
      </p:sp>
      <p:sp>
        <p:nvSpPr>
          <p:cNvPr id="359426"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EF773F20-F1A3-42AD-8C9F-6DFDE6D2B879}" type="slidenum">
              <a:rPr lang="en-US" sz="1200">
                <a:latin typeface="Arial" charset="0"/>
                <a:ea typeface="ＭＳ Ｐゴシック" charset="-128"/>
                <a:cs typeface="ＭＳ Ｐゴシック" charset="-128"/>
              </a:rPr>
              <a:pPr algn="r" eaLnBrk="1" hangingPunct="1"/>
              <a:t>94</a:t>
            </a:fld>
            <a:endParaRPr lang="en-US" sz="1200">
              <a:latin typeface="Arial" charset="0"/>
              <a:ea typeface="ＭＳ Ｐゴシック" charset="-128"/>
              <a:cs typeface="ＭＳ Ｐゴシック" charset="-128"/>
            </a:endParaRPr>
          </a:p>
        </p:txBody>
      </p:sp>
      <p:sp>
        <p:nvSpPr>
          <p:cNvPr id="359427"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9428"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5942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2E01D49-48FF-451B-A406-B1670664F81B}" type="slidenum">
              <a:rPr lang="en-US" sz="1200">
                <a:ea typeface="ＭＳ Ｐゴシック" charset="-128"/>
                <a:cs typeface="ＭＳ Ｐゴシック" charset="-128"/>
              </a:rPr>
              <a:pPr algn="r"/>
              <a:t>94</a:t>
            </a:fld>
            <a:endParaRPr lang="en-US" sz="1200">
              <a:ea typeface="ＭＳ Ｐゴシック" charset="-128"/>
              <a:cs typeface="ＭＳ Ｐゴシック"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2BCE37F2-3BD1-4174-AA59-0585EB307719}" type="slidenum">
              <a:rPr lang="en-US"/>
              <a:pPr/>
              <a:t>95</a:t>
            </a:fld>
            <a:endParaRPr lang="en-US"/>
          </a:p>
        </p:txBody>
      </p:sp>
      <p:sp>
        <p:nvSpPr>
          <p:cNvPr id="361474"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DF6801CB-B25A-46BE-8BD0-D15C1847723E}" type="slidenum">
              <a:rPr lang="en-US" sz="1200">
                <a:latin typeface="Arial" charset="0"/>
                <a:ea typeface="ＭＳ Ｐゴシック" charset="-128"/>
                <a:cs typeface="ＭＳ Ｐゴシック" charset="-128"/>
              </a:rPr>
              <a:pPr algn="r" eaLnBrk="1" hangingPunct="1"/>
              <a:t>95</a:t>
            </a:fld>
            <a:endParaRPr lang="en-US" sz="1200">
              <a:latin typeface="Arial" charset="0"/>
              <a:ea typeface="ＭＳ Ｐゴシック" charset="-128"/>
              <a:cs typeface="ＭＳ Ｐゴシック" charset="-128"/>
            </a:endParaRPr>
          </a:p>
        </p:txBody>
      </p:sp>
      <p:sp>
        <p:nvSpPr>
          <p:cNvPr id="361475"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1476"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614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0E30B10-0507-4A3D-A2C5-C421D2AE2A11}" type="slidenum">
              <a:rPr lang="en-US" sz="1200">
                <a:ea typeface="ＭＳ Ｐゴシック" charset="-128"/>
                <a:cs typeface="ＭＳ Ｐゴシック" charset="-128"/>
              </a:rPr>
              <a:pPr algn="r"/>
              <a:t>95</a:t>
            </a:fld>
            <a:endParaRPr lang="en-US" sz="1200">
              <a:ea typeface="ＭＳ Ｐゴシック" charset="-128"/>
              <a:cs typeface="ＭＳ Ｐゴシック"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18B1153-A869-4AFA-9926-9395D640ED96}" type="slidenum">
              <a:rPr lang="en-US"/>
              <a:pPr/>
              <a:t>96</a:t>
            </a:fld>
            <a:endParaRPr lang="en-US"/>
          </a:p>
        </p:txBody>
      </p:sp>
      <p:sp>
        <p:nvSpPr>
          <p:cNvPr id="363522"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EEB534C7-93B7-4139-B1FE-A5E2F7FD2521}" type="slidenum">
              <a:rPr lang="en-US" sz="1200">
                <a:latin typeface="Arial" charset="0"/>
                <a:ea typeface="ＭＳ Ｐゴシック" charset="-128"/>
                <a:cs typeface="ＭＳ Ｐゴシック" charset="-128"/>
              </a:rPr>
              <a:pPr algn="r" eaLnBrk="1" hangingPunct="1"/>
              <a:t>96</a:t>
            </a:fld>
            <a:endParaRPr lang="en-US" sz="1200">
              <a:latin typeface="Arial" charset="0"/>
              <a:ea typeface="ＭＳ Ｐゴシック" charset="-128"/>
              <a:cs typeface="ＭＳ Ｐゴシック" charset="-128"/>
            </a:endParaRPr>
          </a:p>
        </p:txBody>
      </p:sp>
      <p:sp>
        <p:nvSpPr>
          <p:cNvPr id="363523"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3524"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6352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EEA11F-5237-4D2C-8188-41F7E41D6DCD}" type="slidenum">
              <a:rPr lang="en-US" sz="1200">
                <a:ea typeface="ＭＳ Ｐゴシック" charset="-128"/>
                <a:cs typeface="ＭＳ Ｐゴシック" charset="-128"/>
              </a:rPr>
              <a:pPr algn="r"/>
              <a:t>96</a:t>
            </a:fld>
            <a:endParaRPr lang="en-US" sz="1200">
              <a:ea typeface="ＭＳ Ｐゴシック" charset="-128"/>
              <a:cs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ED1F8B6-F560-4E6F-9003-7291E5BDF7D4}" type="slidenum">
              <a:rPr lang="en-US"/>
              <a:pPr/>
              <a:t>97</a:t>
            </a:fld>
            <a:endParaRPr lang="en-US"/>
          </a:p>
        </p:txBody>
      </p:sp>
      <p:sp>
        <p:nvSpPr>
          <p:cNvPr id="365570"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206E6A9D-E392-4FB0-87BE-38FDB36C83E2}" type="slidenum">
              <a:rPr lang="en-US" sz="1200">
                <a:latin typeface="Arial" charset="0"/>
                <a:ea typeface="ＭＳ Ｐゴシック" charset="-128"/>
                <a:cs typeface="ＭＳ Ｐゴシック" charset="-128"/>
              </a:rPr>
              <a:pPr algn="r" eaLnBrk="1" hangingPunct="1"/>
              <a:t>97</a:t>
            </a:fld>
            <a:endParaRPr lang="en-US" sz="1200">
              <a:latin typeface="Arial" charset="0"/>
              <a:ea typeface="ＭＳ Ｐゴシック" charset="-128"/>
              <a:cs typeface="ＭＳ Ｐゴシック" charset="-128"/>
            </a:endParaRPr>
          </a:p>
        </p:txBody>
      </p:sp>
      <p:sp>
        <p:nvSpPr>
          <p:cNvPr id="365571"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5572"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655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F48DE6E-A89B-4BC8-B5BA-9E73A6FB00D1}" type="slidenum">
              <a:rPr lang="en-US" sz="1200">
                <a:ea typeface="ＭＳ Ｐゴシック" charset="-128"/>
                <a:cs typeface="ＭＳ Ｐゴシック" charset="-128"/>
              </a:rPr>
              <a:pPr algn="r"/>
              <a:t>97</a:t>
            </a:fld>
            <a:endParaRPr lang="en-US" sz="1200">
              <a:ea typeface="ＭＳ Ｐゴシック" charset="-128"/>
              <a:cs typeface="ＭＳ Ｐゴシック"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A455DBF8-15A7-4840-8664-A18296A0901A}" type="slidenum">
              <a:rPr lang="en-US"/>
              <a:pPr/>
              <a:t>98</a:t>
            </a:fld>
            <a:endParaRPr lang="en-US"/>
          </a:p>
        </p:txBody>
      </p:sp>
      <p:sp>
        <p:nvSpPr>
          <p:cNvPr id="367618"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7AF7CF6A-D2A0-43B2-8A9D-E16DB267850E}" type="slidenum">
              <a:rPr lang="en-US" sz="1200">
                <a:latin typeface="Arial" charset="0"/>
                <a:ea typeface="ＭＳ Ｐゴシック" charset="-128"/>
                <a:cs typeface="ＭＳ Ｐゴシック" charset="-128"/>
              </a:rPr>
              <a:pPr algn="r" eaLnBrk="1" hangingPunct="1"/>
              <a:t>98</a:t>
            </a:fld>
            <a:endParaRPr lang="en-US" sz="1200">
              <a:latin typeface="Arial" charset="0"/>
              <a:ea typeface="ＭＳ Ｐゴシック" charset="-128"/>
              <a:cs typeface="ＭＳ Ｐゴシック" charset="-128"/>
            </a:endParaRPr>
          </a:p>
        </p:txBody>
      </p:sp>
      <p:sp>
        <p:nvSpPr>
          <p:cNvPr id="367619"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7620"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67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2BED7B5-214A-426E-8698-D0028A4769FC}" type="slidenum">
              <a:rPr lang="en-US" sz="1200">
                <a:ea typeface="ＭＳ Ｐゴシック" charset="-128"/>
                <a:cs typeface="ＭＳ Ｐゴシック" charset="-128"/>
              </a:rPr>
              <a:pPr algn="r"/>
              <a:t>98</a:t>
            </a:fld>
            <a:endParaRPr lang="en-US" sz="1200">
              <a:ea typeface="ＭＳ Ｐゴシック" charset="-128"/>
              <a:cs typeface="ＭＳ Ｐゴシック"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5735CA1C-A6E4-4500-BD02-3771AE27F980}" type="slidenum">
              <a:rPr lang="en-US"/>
              <a:pPr/>
              <a:t>99</a:t>
            </a:fld>
            <a:endParaRPr lang="en-US"/>
          </a:p>
        </p:txBody>
      </p:sp>
      <p:sp>
        <p:nvSpPr>
          <p:cNvPr id="369666"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288D8A47-8AD3-4A39-B20E-EFD7C7E157A9}" type="slidenum">
              <a:rPr lang="en-US" sz="1200">
                <a:latin typeface="Arial" charset="0"/>
                <a:ea typeface="ＭＳ Ｐゴシック" charset="-128"/>
                <a:cs typeface="ＭＳ Ｐゴシック" charset="-128"/>
              </a:rPr>
              <a:pPr algn="r" eaLnBrk="1" hangingPunct="1"/>
              <a:t>99</a:t>
            </a:fld>
            <a:endParaRPr lang="en-US" sz="1200">
              <a:latin typeface="Arial" charset="0"/>
              <a:ea typeface="ＭＳ Ｐゴシック" charset="-128"/>
              <a:cs typeface="ＭＳ Ｐゴシック" charset="-128"/>
            </a:endParaRPr>
          </a:p>
        </p:txBody>
      </p:sp>
      <p:sp>
        <p:nvSpPr>
          <p:cNvPr id="369667"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9668"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6966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A41CFE9-F417-466F-9B31-893E64AED869}" type="slidenum">
              <a:rPr lang="en-US" sz="1200">
                <a:ea typeface="ＭＳ Ｐゴシック" charset="-128"/>
                <a:cs typeface="ＭＳ Ｐゴシック" charset="-128"/>
              </a:rPr>
              <a:pPr algn="r"/>
              <a:t>99</a:t>
            </a:fld>
            <a:endParaRPr lang="en-US" sz="1200">
              <a:ea typeface="ＭＳ Ｐゴシック" charset="-128"/>
              <a:cs typeface="ＭＳ Ｐゴシック"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C7CE9D2B-018A-4F59-9560-E2A97D0E5D73}" type="slidenum">
              <a:rPr lang="en-US"/>
              <a:pPr/>
              <a:t>100</a:t>
            </a:fld>
            <a:endParaRPr lang="en-US"/>
          </a:p>
        </p:txBody>
      </p:sp>
      <p:sp>
        <p:nvSpPr>
          <p:cNvPr id="375810" name="Rectangle 7"/>
          <p:cNvSpPr txBox="1">
            <a:spLocks noGrp="1" noChangeArrowheads="1"/>
          </p:cNvSpPr>
          <p:nvPr/>
        </p:nvSpPr>
        <p:spPr bwMode="auto">
          <a:xfrm>
            <a:off x="3898900" y="8678863"/>
            <a:ext cx="2943225" cy="465137"/>
          </a:xfrm>
          <a:prstGeom prst="rect">
            <a:avLst/>
          </a:prstGeom>
          <a:noFill/>
          <a:ln w="9525">
            <a:noFill/>
            <a:miter lim="800000"/>
            <a:headEnd/>
            <a:tailEnd/>
          </a:ln>
        </p:spPr>
        <p:txBody>
          <a:bodyPr anchor="b">
            <a:prstTxWarp prst="textNoShape">
              <a:avLst/>
            </a:prstTxWarp>
          </a:bodyPr>
          <a:lstStyle/>
          <a:p>
            <a:pPr algn="r" eaLnBrk="1" hangingPunct="1"/>
            <a:fld id="{F201B251-29EE-40CA-B99C-924AA3AB0C90}" type="slidenum">
              <a:rPr lang="en-US" sz="1200">
                <a:latin typeface="Arial" charset="0"/>
                <a:ea typeface="ＭＳ Ｐゴシック" charset="-128"/>
                <a:cs typeface="ＭＳ Ｐゴシック" charset="-128"/>
              </a:rPr>
              <a:pPr algn="r" eaLnBrk="1" hangingPunct="1"/>
              <a:t>100</a:t>
            </a:fld>
            <a:endParaRPr lang="en-US" sz="1200">
              <a:latin typeface="Arial" charset="0"/>
              <a:ea typeface="ＭＳ Ｐゴシック" charset="-128"/>
              <a:cs typeface="ＭＳ Ｐゴシック" charset="-128"/>
            </a:endParaRPr>
          </a:p>
        </p:txBody>
      </p:sp>
      <p:sp>
        <p:nvSpPr>
          <p:cNvPr id="375811"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5812"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
        <p:nvSpPr>
          <p:cNvPr id="37581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6F5F469-BA77-4D7F-984D-499A14FFE402}" type="slidenum">
              <a:rPr lang="en-US" sz="1200">
                <a:ea typeface="ＭＳ Ｐゴシック" charset="-128"/>
                <a:cs typeface="ＭＳ Ｐゴシック" charset="-128"/>
              </a:rPr>
              <a:pPr algn="r"/>
              <a:t>100</a:t>
            </a:fld>
            <a:endParaRPr lang="en-US" sz="1200">
              <a:ea typeface="ＭＳ Ｐゴシック" charset="-128"/>
              <a:cs typeface="ＭＳ Ｐゴシック"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9DBBA-EF24-48B6-A16D-F50C6283C3BA}" type="slidenum">
              <a:rPr lang="en-US"/>
              <a:pPr/>
              <a:t>101</a:t>
            </a:fld>
            <a:endParaRPr lang="en-US"/>
          </a:p>
        </p:txBody>
      </p:sp>
      <p:sp>
        <p:nvSpPr>
          <p:cNvPr id="157698" name="Placeholder 2"/>
          <p:cNvSpPr>
            <a:spLocks noGrp="1" noRot="1" noChangeAspect="1" noChangeArrowheads="1" noTextEdit="1"/>
          </p:cNvSpPr>
          <p:nvPr>
            <p:ph type="sldImg"/>
          </p:nvPr>
        </p:nvSpPr>
        <p:spPr>
          <a:ln/>
        </p:spPr>
      </p:sp>
      <p:sp>
        <p:nvSpPr>
          <p:cNvPr id="157699" name="Placeholder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72F912-D309-46C0-A16F-A35706D7600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E14737-D398-44E1-9A53-61663B644F8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78EC7F-0925-4F1C-A8EF-8C6AF5F5B7F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039E23-3A4E-4AD8-8B47-4D22D219EC1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EB20FF-CAA6-4126-8933-CBBD5691E7B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34C7A52-E0A9-436E-BB11-5F0EE0A76D1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3D6E118-A316-4265-8372-386C8137C24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E31E14C-BEF4-45AA-9934-F8296E22E4C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7D30A42-892F-43D2-96F8-F37A67F51BF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6CB0CF-ED89-4F93-B5CE-3CEE440CFFB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C5850F5-E1D8-4AED-A471-4ECE6971621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48DB2C6-25F5-418E-80B2-2DF37A04511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image" Target="../media/image143.png"/><Relationship Id="rId4" Type="http://schemas.openxmlformats.org/officeDocument/2006/relationships/image" Target="../media/image142.png"/></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8.pn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0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153.png"/><Relationship Id="rId4" Type="http://schemas.openxmlformats.org/officeDocument/2006/relationships/image" Target="../media/image152.png"/></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0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15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1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openxmlformats.org/officeDocument/2006/relationships/image" Target="../media/image164.png"/><Relationship Id="rId4" Type="http://schemas.openxmlformats.org/officeDocument/2006/relationships/image" Target="../media/image163.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1.xml"/><Relationship Id="rId1" Type="http://schemas.openxmlformats.org/officeDocument/2006/relationships/slideLayout" Target="../slideLayouts/slideLayout6.xml"/><Relationship Id="rId5" Type="http://schemas.openxmlformats.org/officeDocument/2006/relationships/image" Target="../media/image166.png"/><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68.png"/></Relationships>
</file>

<file path=ppt/slides/_rels/slide1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41.png"/></Relationships>
</file>

<file path=ppt/slides/_rels/slide1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3.xml"/><Relationship Id="rId1" Type="http://schemas.openxmlformats.org/officeDocument/2006/relationships/slideLayout" Target="../slideLayouts/slideLayout6.xml"/><Relationship Id="rId5" Type="http://schemas.openxmlformats.org/officeDocument/2006/relationships/image" Target="../media/image173.png"/><Relationship Id="rId4" Type="http://schemas.openxmlformats.org/officeDocument/2006/relationships/image" Target="../media/image172.png"/></Relationships>
</file>

<file path=ppt/slides/_rels/slide11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77.pn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1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21.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118.xml"/><Relationship Id="rId1" Type="http://schemas.openxmlformats.org/officeDocument/2006/relationships/slideLayout" Target="../slideLayouts/slideLayout6.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41.png"/></Relationships>
</file>

<file path=ppt/slides/_rels/slide1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image" Target="../media/image191.png"/></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0.xml"/><Relationship Id="rId1" Type="http://schemas.openxmlformats.org/officeDocument/2006/relationships/slideLayout" Target="../slideLayouts/slideLayout6.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1.xml"/><Relationship Id="rId1" Type="http://schemas.openxmlformats.org/officeDocument/2006/relationships/slideLayout" Target="../slideLayouts/slideLayout6.xml"/><Relationship Id="rId5" Type="http://schemas.openxmlformats.org/officeDocument/2006/relationships/image" Target="../media/image195.jpeg"/><Relationship Id="rId4" Type="http://schemas.openxmlformats.org/officeDocument/2006/relationships/image" Target="../media/image192.png"/></Relationships>
</file>

<file path=ppt/slides/_rels/slide12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41.png"/><Relationship Id="rId7" Type="http://schemas.openxmlformats.org/officeDocument/2006/relationships/image" Target="../media/image200.png"/><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2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206.png"/><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7.xml"/><Relationship Id="rId1" Type="http://schemas.openxmlformats.org/officeDocument/2006/relationships/slideLayout" Target="../slideLayouts/slideLayout6.xml"/><Relationship Id="rId5" Type="http://schemas.openxmlformats.org/officeDocument/2006/relationships/image" Target="../media/image211.png"/><Relationship Id="rId4" Type="http://schemas.openxmlformats.org/officeDocument/2006/relationships/image" Target="../media/image210.png"/></Relationships>
</file>

<file path=ppt/slides/_rels/slide13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215.png"/><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Text Box 5"/>
          <p:cNvSpPr txBox="1">
            <a:spLocks noChangeArrowheads="1"/>
          </p:cNvSpPr>
          <p:nvPr/>
        </p:nvSpPr>
        <p:spPr bwMode="auto">
          <a:xfrm>
            <a:off x="0" y="5562600"/>
            <a:ext cx="9144000" cy="457200"/>
          </a:xfrm>
          <a:prstGeom prst="rect">
            <a:avLst/>
          </a:prstGeom>
          <a:solidFill>
            <a:schemeClr val="tx1"/>
          </a:solidFill>
          <a:ln w="9525">
            <a:noFill/>
            <a:miter lim="800000"/>
            <a:headEnd/>
            <a:tailEnd/>
          </a:ln>
          <a:effectLst/>
        </p:spPr>
        <p:txBody>
          <a:bodyPr>
            <a:prstTxWarp prst="textNoShape">
              <a:avLst/>
            </a:prstTxWarp>
            <a:spAutoFit/>
          </a:bodyPr>
          <a:lstStyle/>
          <a:p>
            <a:pPr lvl="1" algn="ctr">
              <a:spcBef>
                <a:spcPct val="50000"/>
              </a:spcBef>
            </a:pPr>
            <a:r>
              <a:rPr lang="en-US">
                <a:solidFill>
                  <a:schemeClr val="bg1"/>
                </a:solidFill>
                <a:latin typeface="Impact" charset="0"/>
              </a:rPr>
              <a:t>HISTORY OF PUBLIC EDUCATION &amp; WHO HAS BENEFITTED 1600-2011 </a:t>
            </a:r>
            <a:endParaRPr lang="en-US" sz="3200">
              <a:latin typeface="Impact" charset="0"/>
              <a:sym typeface="Monotype Sorts" charset="2"/>
            </a:endParaRPr>
          </a:p>
        </p:txBody>
      </p:sp>
      <p:pic>
        <p:nvPicPr>
          <p:cNvPr id="88070" name="Picture 6"/>
          <p:cNvPicPr>
            <a:picLocks noChangeAspect="1" noChangeArrowheads="1"/>
          </p:cNvPicPr>
          <p:nvPr/>
        </p:nvPicPr>
        <p:blipFill>
          <a:blip r:embed="rId3"/>
          <a:srcRect/>
          <a:stretch>
            <a:fillRect/>
          </a:stretch>
        </p:blipFill>
        <p:spPr bwMode="auto">
          <a:xfrm>
            <a:off x="2971800" y="6151563"/>
            <a:ext cx="3657600" cy="554037"/>
          </a:xfrm>
          <a:prstGeom prst="rect">
            <a:avLst/>
          </a:prstGeom>
          <a:noFill/>
        </p:spPr>
      </p:pic>
      <p:pic>
        <p:nvPicPr>
          <p:cNvPr id="88071" name="Picture 7" descr="School to Jail Track Illustration"/>
          <p:cNvPicPr>
            <a:picLocks noChangeAspect="1" noChangeArrowheads="1"/>
          </p:cNvPicPr>
          <p:nvPr/>
        </p:nvPicPr>
        <p:blipFill>
          <a:blip r:embed="rId4"/>
          <a:srcRect l="1195" t="30003" b="21002"/>
          <a:stretch>
            <a:fillRect/>
          </a:stretch>
        </p:blipFill>
        <p:spPr bwMode="auto">
          <a:xfrm>
            <a:off x="152400" y="250825"/>
            <a:ext cx="8839200" cy="52355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7" name="Picture 3"/>
          <p:cNvPicPr>
            <a:picLocks noChangeAspect="1" noChangeArrowheads="1"/>
          </p:cNvPicPr>
          <p:nvPr/>
        </p:nvPicPr>
        <p:blipFill>
          <a:blip r:embed="rId3"/>
          <a:srcRect/>
          <a:stretch>
            <a:fillRect/>
          </a:stretch>
        </p:blipFill>
        <p:spPr bwMode="auto">
          <a:xfrm>
            <a:off x="152400" y="228600"/>
            <a:ext cx="8763000" cy="6380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3"/>
          <p:cNvSpPr txBox="1">
            <a:spLocks noChangeArrowheads="1"/>
          </p:cNvSpPr>
          <p:nvPr/>
        </p:nvSpPr>
        <p:spPr bwMode="auto">
          <a:xfrm>
            <a:off x="6477000" y="76200"/>
            <a:ext cx="2514600" cy="6623050"/>
          </a:xfrm>
          <a:prstGeom prst="rect">
            <a:avLst/>
          </a:prstGeom>
          <a:solidFill>
            <a:schemeClr val="bg1"/>
          </a:solidFill>
          <a:ln w="50800">
            <a:solidFill>
              <a:srgbClr val="000000"/>
            </a:solidFill>
            <a:miter lim="800000"/>
            <a:headEnd/>
            <a:tailEnd/>
          </a:ln>
        </p:spPr>
        <p:txBody>
          <a:bodyPr>
            <a:prstTxWarp prst="textNoShape">
              <a:avLst/>
            </a:prstTxWarp>
            <a:spAutoFit/>
          </a:bodyPr>
          <a:lstStyle/>
          <a:p>
            <a:pPr>
              <a:spcBef>
                <a:spcPct val="50000"/>
              </a:spcBef>
            </a:pPr>
            <a:r>
              <a:rPr lang="en-US" sz="8000">
                <a:latin typeface="Impact" charset="0"/>
                <a:ea typeface="ＭＳ Ｐゴシック" charset="-128"/>
                <a:cs typeface="ＭＳ Ｐゴシック" charset="-128"/>
              </a:rPr>
              <a:t>Just</a:t>
            </a:r>
            <a:r>
              <a:rPr lang="en-US" sz="1800" b="1">
                <a:ea typeface="ＭＳ Ｐゴシック" charset="-128"/>
                <a:cs typeface="ＭＳ Ｐゴシック" charset="-128"/>
              </a:rPr>
              <a:t> </a:t>
            </a:r>
            <a:r>
              <a:rPr lang="en-US" sz="12900">
                <a:solidFill>
                  <a:srgbClr val="FF0000"/>
                </a:solidFill>
                <a:latin typeface="Impact" charset="0"/>
                <a:ea typeface="ＭＳ Ｐゴシック" charset="-128"/>
                <a:cs typeface="ＭＳ Ｐゴシック" charset="-128"/>
              </a:rPr>
              <a:t>1%</a:t>
            </a:r>
            <a:r>
              <a:rPr lang="en-US" sz="1800" b="1">
                <a:ea typeface="ＭＳ Ｐゴシック" charset="-128"/>
                <a:cs typeface="ＭＳ Ｐゴシック" charset="-128"/>
              </a:rPr>
              <a:t> </a:t>
            </a:r>
            <a:br>
              <a:rPr lang="en-US" sz="1800" b="1">
                <a:ea typeface="ＭＳ Ｐゴシック" charset="-128"/>
                <a:cs typeface="ＭＳ Ｐゴシック" charset="-128"/>
              </a:rPr>
            </a:br>
            <a:r>
              <a:rPr lang="en-US" sz="1800" b="1">
                <a:ea typeface="ＭＳ Ｐゴシック" charset="-128"/>
                <a:cs typeface="ＭＳ Ｐゴシック" charset="-128"/>
              </a:rPr>
              <a:t>of L.A.’s Courts, Police, Sheriffs’ District Attorney’s, Probation’s and City Attorney’s Budgets would pay for: </a:t>
            </a:r>
            <a:r>
              <a:rPr lang="en-US" sz="1800" u="sng">
                <a:solidFill>
                  <a:srgbClr val="FF8000"/>
                </a:solidFill>
                <a:latin typeface="Impact" charset="0"/>
                <a:ea typeface="ＭＳ Ｐゴシック" charset="-128"/>
                <a:cs typeface="ＭＳ Ｐゴシック" charset="-128"/>
              </a:rPr>
              <a:t>500 full-time gang intervention workers; 50 youth centers open from 3pm - midnight, 365 days a year; and 25,000 youth jobs!</a:t>
            </a:r>
            <a:endParaRPr lang="en-US" sz="1600" b="1">
              <a:ea typeface="ＭＳ Ｐゴシック" charset="-128"/>
              <a:cs typeface="ＭＳ Ｐゴシック" charset="-128"/>
            </a:endParaRPr>
          </a:p>
        </p:txBody>
      </p:sp>
      <p:pic>
        <p:nvPicPr>
          <p:cNvPr id="374787" name="Picture 7" descr="028_25"/>
          <p:cNvPicPr>
            <a:picLocks noChangeAspect="1" noChangeArrowheads="1"/>
          </p:cNvPicPr>
          <p:nvPr/>
        </p:nvPicPr>
        <p:blipFill>
          <a:blip r:embed="rId3"/>
          <a:srcRect l="703" r="9375"/>
          <a:stretch>
            <a:fillRect/>
          </a:stretch>
        </p:blipFill>
        <p:spPr bwMode="auto">
          <a:xfrm>
            <a:off x="174625" y="1003300"/>
            <a:ext cx="6149975" cy="455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6675"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156674" name="Rectangle 2"/>
          <p:cNvSpPr>
            <a:spLocks noGrp="1" noChangeArrowheads="1"/>
          </p:cNvSpPr>
          <p:nvPr>
            <p:ph type="title"/>
          </p:nvPr>
        </p:nvSpPr>
        <p:spPr>
          <a:xfrm>
            <a:off x="685800" y="685800"/>
            <a:ext cx="7772400" cy="4724400"/>
          </a:xfrm>
        </p:spPr>
        <p:txBody>
          <a:bodyPr/>
          <a:lstStyle/>
          <a:p>
            <a:pPr>
              <a:lnSpc>
                <a:spcPct val="85000"/>
              </a:lnSpc>
            </a:pPr>
            <a:r>
              <a:rPr lang="en-US" sz="7600">
                <a:latin typeface="Impact" charset="0"/>
              </a:rPr>
              <a:t>PUBLIC EDUCATION</a:t>
            </a:r>
            <a:r>
              <a:rPr lang="en-US" sz="7200">
                <a:latin typeface="Impact" charset="0"/>
              </a:rPr>
              <a:t> </a:t>
            </a:r>
            <a:r>
              <a:rPr lang="en-US" sz="11700">
                <a:solidFill>
                  <a:schemeClr val="bg2"/>
                </a:solidFill>
                <a:latin typeface="Impact" charset="0"/>
              </a:rPr>
              <a:t> </a:t>
            </a:r>
            <a:br>
              <a:rPr lang="en-US" sz="11700">
                <a:solidFill>
                  <a:schemeClr val="bg2"/>
                </a:solidFill>
                <a:latin typeface="Impact" charset="0"/>
              </a:rPr>
            </a:br>
            <a:r>
              <a:rPr lang="en-US" sz="8000">
                <a:solidFill>
                  <a:schemeClr val="bg2"/>
                </a:solidFill>
                <a:latin typeface="Impact" charset="0"/>
              </a:rPr>
              <a:t>for </a:t>
            </a:r>
            <a:br>
              <a:rPr lang="en-US" sz="8000">
                <a:solidFill>
                  <a:schemeClr val="bg2"/>
                </a:solidFill>
                <a:latin typeface="Impact" charset="0"/>
              </a:rPr>
            </a:br>
            <a:r>
              <a:rPr lang="en-US" sz="12900">
                <a:solidFill>
                  <a:schemeClr val="bg2"/>
                </a:solidFill>
                <a:latin typeface="Impact" charset="0"/>
              </a:rPr>
              <a:t>LIBERATION</a:t>
            </a:r>
            <a:endParaRPr lang="en-US" sz="11700">
              <a:solidFill>
                <a:schemeClr val="bg2"/>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60740" presetClass="entr" presetSubtype="59384616" fill="hold" grpId="0" nodeType="clickEffect">
                                  <p:stCondLst>
                                    <p:cond delay="0"/>
                                  </p:stCondLst>
                                  <p:iterate type="wd">
                                    <p:tmAbs val="300"/>
                                  </p:iterate>
                                  <p:childTnLst>
                                    <p:set>
                                      <p:cBhvr>
                                        <p:cTn id="6" dur="1" fill="hold">
                                          <p:stCondLst>
                                            <p:cond delay="299"/>
                                          </p:stCondLst>
                                        </p:cTn>
                                        <p:tgtEl>
                                          <p:spTgt spid="156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76200" y="152400"/>
            <a:ext cx="2895600" cy="762000"/>
          </a:xfrm>
        </p:spPr>
        <p:txBody>
          <a:bodyPr/>
          <a:lstStyle/>
          <a:p>
            <a:pPr algn="l"/>
            <a:r>
              <a:rPr lang="en-US">
                <a:latin typeface="Impact" charset="0"/>
              </a:rPr>
              <a:t>RESISTANCE</a:t>
            </a:r>
          </a:p>
        </p:txBody>
      </p:sp>
      <p:pic>
        <p:nvPicPr>
          <p:cNvPr id="283651"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83652" name="Text Box 4"/>
          <p:cNvSpPr txBox="1">
            <a:spLocks noChangeArrowheads="1"/>
          </p:cNvSpPr>
          <p:nvPr/>
        </p:nvSpPr>
        <p:spPr bwMode="auto">
          <a:xfrm>
            <a:off x="76200" y="4038600"/>
            <a:ext cx="76962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1600s - 1800s - Native Americans protect culture, religion and education by </a:t>
            </a:r>
            <a:br>
              <a:rPr lang="en-US" sz="2000" b="1">
                <a:solidFill>
                  <a:srgbClr val="800080"/>
                </a:solidFill>
                <a:latin typeface="Arial Narrow" charset="0"/>
              </a:rPr>
            </a:br>
            <a:r>
              <a:rPr lang="en-US" sz="2000" b="1">
                <a:solidFill>
                  <a:srgbClr val="800080"/>
                </a:solidFill>
                <a:latin typeface="Arial Narrow" charset="0"/>
              </a:rPr>
              <a:t>attempting to negotiate treaties, going to war against the U.S., and taking traditions underground.  </a:t>
            </a:r>
          </a:p>
        </p:txBody>
      </p:sp>
      <p:pic>
        <p:nvPicPr>
          <p:cNvPr id="283656" name="Picture 8"/>
          <p:cNvPicPr>
            <a:picLocks noChangeAspect="1" noChangeArrowheads="1"/>
          </p:cNvPicPr>
          <p:nvPr/>
        </p:nvPicPr>
        <p:blipFill>
          <a:blip r:embed="rId4"/>
          <a:srcRect/>
          <a:stretch>
            <a:fillRect/>
          </a:stretch>
        </p:blipFill>
        <p:spPr bwMode="auto">
          <a:xfrm>
            <a:off x="4800600" y="914400"/>
            <a:ext cx="4191000" cy="2978150"/>
          </a:xfrm>
          <a:prstGeom prst="rect">
            <a:avLst/>
          </a:prstGeom>
          <a:noFill/>
          <a:ln w="9525">
            <a:noFill/>
            <a:miter lim="800000"/>
            <a:headEnd/>
            <a:tailEnd/>
          </a:ln>
          <a:effectLst/>
        </p:spPr>
      </p:pic>
      <p:pic>
        <p:nvPicPr>
          <p:cNvPr id="283657" name="Picture 9"/>
          <p:cNvPicPr>
            <a:picLocks noChangeAspect="1" noChangeArrowheads="1"/>
          </p:cNvPicPr>
          <p:nvPr/>
        </p:nvPicPr>
        <p:blipFill>
          <a:blip r:embed="rId5"/>
          <a:srcRect/>
          <a:stretch>
            <a:fillRect/>
          </a:stretch>
        </p:blipFill>
        <p:spPr bwMode="auto">
          <a:xfrm>
            <a:off x="152400" y="914400"/>
            <a:ext cx="4419600" cy="294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pic>
        <p:nvPicPr>
          <p:cNvPr id="292869" name="Picture 5"/>
          <p:cNvPicPr>
            <a:picLocks noChangeAspect="1" noChangeArrowheads="1"/>
          </p:cNvPicPr>
          <p:nvPr/>
        </p:nvPicPr>
        <p:blipFill>
          <a:blip r:embed="rId4"/>
          <a:srcRect/>
          <a:stretch>
            <a:fillRect/>
          </a:stretch>
        </p:blipFill>
        <p:spPr bwMode="auto">
          <a:xfrm>
            <a:off x="152400" y="163513"/>
            <a:ext cx="6705600" cy="4332287"/>
          </a:xfrm>
          <a:prstGeom prst="rect">
            <a:avLst/>
          </a:prstGeom>
          <a:noFill/>
          <a:ln w="9525">
            <a:noFill/>
            <a:miter lim="800000"/>
            <a:headEnd/>
            <a:tailEnd/>
          </a:ln>
          <a:effectLst/>
        </p:spPr>
      </p:pic>
      <p:sp>
        <p:nvSpPr>
          <p:cNvPr id="292866" name="Rectangle 2"/>
          <p:cNvSpPr>
            <a:spLocks noGrp="1" noChangeArrowheads="1"/>
          </p:cNvSpPr>
          <p:nvPr>
            <p:ph type="title"/>
          </p:nvPr>
        </p:nvSpPr>
        <p:spPr>
          <a:xfrm>
            <a:off x="228600" y="152400"/>
            <a:ext cx="2895600" cy="762000"/>
          </a:xfrm>
        </p:spPr>
        <p:txBody>
          <a:bodyPr/>
          <a:lstStyle/>
          <a:p>
            <a:pPr algn="l"/>
            <a:r>
              <a:rPr lang="en-US">
                <a:solidFill>
                  <a:schemeClr val="bg1"/>
                </a:solidFill>
                <a:latin typeface="Impact" charset="0"/>
              </a:rPr>
              <a:t>RESISTANCE</a:t>
            </a:r>
            <a:endParaRPr lang="en-US">
              <a:latin typeface="Impact" charset="0"/>
            </a:endParaRPr>
          </a:p>
        </p:txBody>
      </p:sp>
      <p:sp>
        <p:nvSpPr>
          <p:cNvPr id="292868" name="Text Box 4"/>
          <p:cNvSpPr txBox="1">
            <a:spLocks noChangeArrowheads="1"/>
          </p:cNvSpPr>
          <p:nvPr/>
        </p:nvSpPr>
        <p:spPr bwMode="auto">
          <a:xfrm>
            <a:off x="76200" y="4495800"/>
            <a:ext cx="86106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In the colonies, Quakers establish circular, non-hierarchical schools, </a:t>
            </a:r>
            <a:br>
              <a:rPr lang="en-US" sz="2000" b="1">
                <a:solidFill>
                  <a:srgbClr val="800080"/>
                </a:solidFill>
                <a:latin typeface="Arial Narrow" charset="0"/>
              </a:rPr>
            </a:br>
            <a:r>
              <a:rPr lang="en-US" sz="2000" b="1">
                <a:solidFill>
                  <a:srgbClr val="800080"/>
                </a:solidFill>
                <a:latin typeface="Arial Narrow" charset="0"/>
              </a:rPr>
              <a:t>churches and town halls where all can speak and make decisions.  </a:t>
            </a:r>
            <a:br>
              <a:rPr lang="en-US" sz="2000" b="1">
                <a:solidFill>
                  <a:srgbClr val="800080"/>
                </a:solidFill>
                <a:latin typeface="Arial Narrow" charset="0"/>
              </a:rPr>
            </a:br>
            <a:r>
              <a:rPr lang="en-US" sz="2000" b="1">
                <a:solidFill>
                  <a:srgbClr val="800080"/>
                </a:solidFill>
                <a:latin typeface="Arial Narrow" charset="0"/>
              </a:rPr>
              <a:t>Also denounce slavery and the genocide of native people.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228600" y="152400"/>
            <a:ext cx="2895600" cy="762000"/>
          </a:xfrm>
        </p:spPr>
        <p:txBody>
          <a:bodyPr/>
          <a:lstStyle/>
          <a:p>
            <a:pPr algn="l"/>
            <a:r>
              <a:rPr lang="en-US">
                <a:latin typeface="Impact" charset="0"/>
              </a:rPr>
              <a:t>RESISTANCE</a:t>
            </a:r>
          </a:p>
        </p:txBody>
      </p:sp>
      <p:pic>
        <p:nvPicPr>
          <p:cNvPr id="277507"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77508" name="Text Box 4"/>
          <p:cNvSpPr txBox="1">
            <a:spLocks noChangeArrowheads="1"/>
          </p:cNvSpPr>
          <p:nvPr/>
        </p:nvSpPr>
        <p:spPr bwMode="auto">
          <a:xfrm>
            <a:off x="228600" y="4572000"/>
            <a:ext cx="73152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From the first stolen life, Africans resisted slavery and used language, drums, rebellions to fight for the right to freedom including freedom to speak out, communicate, learn and teach.  </a:t>
            </a:r>
          </a:p>
        </p:txBody>
      </p:sp>
      <p:pic>
        <p:nvPicPr>
          <p:cNvPr id="277512" name="Picture 8"/>
          <p:cNvPicPr>
            <a:picLocks noChangeAspect="1" noChangeArrowheads="1"/>
          </p:cNvPicPr>
          <p:nvPr/>
        </p:nvPicPr>
        <p:blipFill>
          <a:blip r:embed="rId4"/>
          <a:srcRect/>
          <a:stretch>
            <a:fillRect/>
          </a:stretch>
        </p:blipFill>
        <p:spPr bwMode="auto">
          <a:xfrm>
            <a:off x="304800" y="1066800"/>
            <a:ext cx="1984375" cy="2743200"/>
          </a:xfrm>
          <a:prstGeom prst="rect">
            <a:avLst/>
          </a:prstGeom>
          <a:noFill/>
          <a:ln w="9525">
            <a:noFill/>
            <a:miter lim="800000"/>
            <a:headEnd/>
            <a:tailEnd/>
          </a:ln>
          <a:effectLst/>
        </p:spPr>
      </p:pic>
      <p:pic>
        <p:nvPicPr>
          <p:cNvPr id="277514" name="Picture 10"/>
          <p:cNvPicPr>
            <a:picLocks noChangeAspect="1" noChangeArrowheads="1"/>
          </p:cNvPicPr>
          <p:nvPr/>
        </p:nvPicPr>
        <p:blipFill>
          <a:blip r:embed="rId5"/>
          <a:srcRect b="13333"/>
          <a:stretch>
            <a:fillRect/>
          </a:stretch>
        </p:blipFill>
        <p:spPr bwMode="auto">
          <a:xfrm>
            <a:off x="5562600" y="1093788"/>
            <a:ext cx="3403600" cy="2487612"/>
          </a:xfrm>
          <a:prstGeom prst="rect">
            <a:avLst/>
          </a:prstGeom>
          <a:noFill/>
          <a:ln w="9525">
            <a:noFill/>
            <a:miter lim="800000"/>
            <a:headEnd/>
            <a:tailEnd/>
          </a:ln>
          <a:effectLst/>
        </p:spPr>
      </p:pic>
      <p:pic>
        <p:nvPicPr>
          <p:cNvPr id="277515" name="Picture 11"/>
          <p:cNvPicPr>
            <a:picLocks noChangeAspect="1" noChangeArrowheads="1"/>
          </p:cNvPicPr>
          <p:nvPr/>
        </p:nvPicPr>
        <p:blipFill>
          <a:blip r:embed="rId6"/>
          <a:srcRect/>
          <a:stretch>
            <a:fillRect/>
          </a:stretch>
        </p:blipFill>
        <p:spPr bwMode="auto">
          <a:xfrm>
            <a:off x="2362200" y="1041400"/>
            <a:ext cx="3124200" cy="2768600"/>
          </a:xfrm>
          <a:prstGeom prst="rect">
            <a:avLst/>
          </a:prstGeom>
          <a:noFill/>
          <a:ln w="9525">
            <a:noFill/>
            <a:miter lim="800000"/>
            <a:headEnd/>
            <a:tailEnd/>
          </a:ln>
          <a:effectLst/>
        </p:spPr>
      </p:pic>
      <p:pic>
        <p:nvPicPr>
          <p:cNvPr id="277513" name="Picture 9"/>
          <p:cNvPicPr>
            <a:picLocks noChangeAspect="1" noChangeArrowheads="1"/>
          </p:cNvPicPr>
          <p:nvPr/>
        </p:nvPicPr>
        <p:blipFill>
          <a:blip r:embed="rId7"/>
          <a:srcRect/>
          <a:stretch>
            <a:fillRect/>
          </a:stretch>
        </p:blipFill>
        <p:spPr bwMode="auto">
          <a:xfrm>
            <a:off x="5638800" y="2895600"/>
            <a:ext cx="1905000" cy="1616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228600" y="152400"/>
            <a:ext cx="2895600" cy="762000"/>
          </a:xfrm>
        </p:spPr>
        <p:txBody>
          <a:bodyPr/>
          <a:lstStyle/>
          <a:p>
            <a:pPr algn="l"/>
            <a:r>
              <a:rPr lang="en-US">
                <a:latin typeface="Impact" charset="0"/>
              </a:rPr>
              <a:t>RESISTANCE</a:t>
            </a:r>
          </a:p>
        </p:txBody>
      </p:sp>
      <p:pic>
        <p:nvPicPr>
          <p:cNvPr id="296963"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96964" name="Text Box 4"/>
          <p:cNvSpPr txBox="1">
            <a:spLocks noChangeArrowheads="1"/>
          </p:cNvSpPr>
          <p:nvPr/>
        </p:nvSpPr>
        <p:spPr bwMode="auto">
          <a:xfrm>
            <a:off x="228600" y="4784725"/>
            <a:ext cx="73152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In the 1780s, Benjamin Banneker advocated for education and voting rights for all.  </a:t>
            </a:r>
          </a:p>
        </p:txBody>
      </p:sp>
      <p:pic>
        <p:nvPicPr>
          <p:cNvPr id="296965" name="Picture 5"/>
          <p:cNvPicPr>
            <a:picLocks noChangeAspect="1" noChangeArrowheads="1"/>
          </p:cNvPicPr>
          <p:nvPr/>
        </p:nvPicPr>
        <p:blipFill>
          <a:blip r:embed="rId4"/>
          <a:srcRect/>
          <a:stretch>
            <a:fillRect/>
          </a:stretch>
        </p:blipFill>
        <p:spPr bwMode="auto">
          <a:xfrm>
            <a:off x="304800" y="990600"/>
            <a:ext cx="2447925" cy="3657600"/>
          </a:xfrm>
          <a:prstGeom prst="rect">
            <a:avLst/>
          </a:prstGeom>
          <a:noFill/>
          <a:ln w="9525">
            <a:noFill/>
            <a:miter lim="800000"/>
            <a:headEnd/>
            <a:tailEnd/>
          </a:ln>
          <a:effectLst/>
        </p:spPr>
      </p:pic>
      <p:pic>
        <p:nvPicPr>
          <p:cNvPr id="296966" name="Picture 6"/>
          <p:cNvPicPr>
            <a:picLocks noChangeAspect="1" noChangeArrowheads="1"/>
          </p:cNvPicPr>
          <p:nvPr/>
        </p:nvPicPr>
        <p:blipFill>
          <a:blip r:embed="rId5"/>
          <a:srcRect/>
          <a:stretch>
            <a:fillRect/>
          </a:stretch>
        </p:blipFill>
        <p:spPr bwMode="auto">
          <a:xfrm>
            <a:off x="3200400" y="990600"/>
            <a:ext cx="2208213" cy="3657600"/>
          </a:xfrm>
          <a:prstGeom prst="rect">
            <a:avLst/>
          </a:prstGeom>
          <a:noFill/>
          <a:ln w="9525">
            <a:noFill/>
            <a:miter lim="800000"/>
            <a:headEnd/>
            <a:tailEnd/>
          </a:ln>
          <a:effectLst/>
        </p:spPr>
      </p:pic>
      <p:pic>
        <p:nvPicPr>
          <p:cNvPr id="296967" name="Picture 7"/>
          <p:cNvPicPr>
            <a:picLocks noChangeAspect="1" noChangeArrowheads="1"/>
          </p:cNvPicPr>
          <p:nvPr/>
        </p:nvPicPr>
        <p:blipFill>
          <a:blip r:embed="rId6"/>
          <a:srcRect/>
          <a:stretch>
            <a:fillRect/>
          </a:stretch>
        </p:blipFill>
        <p:spPr bwMode="auto">
          <a:xfrm>
            <a:off x="5791200" y="1000125"/>
            <a:ext cx="3022600" cy="2962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228600" y="152400"/>
            <a:ext cx="2895600" cy="762000"/>
          </a:xfrm>
        </p:spPr>
        <p:txBody>
          <a:bodyPr/>
          <a:lstStyle/>
          <a:p>
            <a:pPr algn="l"/>
            <a:r>
              <a:rPr lang="en-US">
                <a:latin typeface="Impact" charset="0"/>
              </a:rPr>
              <a:t>RESISTANCE</a:t>
            </a:r>
          </a:p>
        </p:txBody>
      </p:sp>
      <p:pic>
        <p:nvPicPr>
          <p:cNvPr id="228355"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28356" name="Text Box 4"/>
          <p:cNvSpPr txBox="1">
            <a:spLocks noChangeArrowheads="1"/>
          </p:cNvSpPr>
          <p:nvPr/>
        </p:nvSpPr>
        <p:spPr bwMode="auto">
          <a:xfrm>
            <a:off x="228600" y="4495800"/>
            <a:ext cx="86106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Sequoia develops first written language among North America’s indigenous </a:t>
            </a:r>
            <a:br>
              <a:rPr lang="en-US" sz="2000" b="1">
                <a:solidFill>
                  <a:srgbClr val="800080"/>
                </a:solidFill>
                <a:latin typeface="Arial Narrow" charset="0"/>
              </a:rPr>
            </a:br>
            <a:r>
              <a:rPr lang="en-US" sz="2000" b="1">
                <a:solidFill>
                  <a:srgbClr val="800080"/>
                </a:solidFill>
                <a:latin typeface="Arial Narrow" charset="0"/>
              </a:rPr>
              <a:t>people and Cherokee Nation establishes first Native American owned </a:t>
            </a:r>
            <a:br>
              <a:rPr lang="en-US" sz="2000" b="1">
                <a:solidFill>
                  <a:srgbClr val="800080"/>
                </a:solidFill>
                <a:latin typeface="Arial Narrow" charset="0"/>
              </a:rPr>
            </a:br>
            <a:r>
              <a:rPr lang="en-US" sz="2000" b="1">
                <a:solidFill>
                  <a:srgbClr val="800080"/>
                </a:solidFill>
                <a:latin typeface="Arial Narrow" charset="0"/>
              </a:rPr>
              <a:t>and operated university.</a:t>
            </a:r>
            <a:endParaRPr lang="en-US" sz="2000" b="1">
              <a:latin typeface="Arial Narrow" charset="0"/>
            </a:endParaRPr>
          </a:p>
        </p:txBody>
      </p:sp>
      <p:pic>
        <p:nvPicPr>
          <p:cNvPr id="228357" name="Picture 5"/>
          <p:cNvPicPr>
            <a:picLocks noChangeAspect="1" noChangeArrowheads="1"/>
          </p:cNvPicPr>
          <p:nvPr/>
        </p:nvPicPr>
        <p:blipFill>
          <a:blip r:embed="rId4"/>
          <a:srcRect/>
          <a:stretch>
            <a:fillRect/>
          </a:stretch>
        </p:blipFill>
        <p:spPr bwMode="auto">
          <a:xfrm>
            <a:off x="304800" y="889000"/>
            <a:ext cx="5334000" cy="3549650"/>
          </a:xfrm>
          <a:prstGeom prst="rect">
            <a:avLst/>
          </a:prstGeom>
          <a:noFill/>
          <a:ln w="9525">
            <a:noFill/>
            <a:miter lim="800000"/>
            <a:headEnd/>
            <a:tailEnd/>
          </a:ln>
          <a:effectLst/>
        </p:spPr>
      </p:pic>
      <p:pic>
        <p:nvPicPr>
          <p:cNvPr id="228359" name="Picture 7"/>
          <p:cNvPicPr>
            <a:picLocks noChangeAspect="1" noChangeArrowheads="1"/>
          </p:cNvPicPr>
          <p:nvPr/>
        </p:nvPicPr>
        <p:blipFill>
          <a:blip r:embed="rId5"/>
          <a:srcRect/>
          <a:stretch>
            <a:fillRect/>
          </a:stretch>
        </p:blipFill>
        <p:spPr bwMode="auto">
          <a:xfrm>
            <a:off x="5943600" y="889000"/>
            <a:ext cx="2865438" cy="299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76200" y="152400"/>
            <a:ext cx="2895600" cy="762000"/>
          </a:xfrm>
        </p:spPr>
        <p:txBody>
          <a:bodyPr/>
          <a:lstStyle/>
          <a:p>
            <a:pPr algn="l"/>
            <a:r>
              <a:rPr lang="en-US">
                <a:latin typeface="Impact" charset="0"/>
              </a:rPr>
              <a:t>RESISTANCE</a:t>
            </a:r>
          </a:p>
        </p:txBody>
      </p:sp>
      <p:pic>
        <p:nvPicPr>
          <p:cNvPr id="275459"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75460" name="Text Box 4"/>
          <p:cNvSpPr txBox="1">
            <a:spLocks noChangeArrowheads="1"/>
          </p:cNvSpPr>
          <p:nvPr/>
        </p:nvSpPr>
        <p:spPr bwMode="auto">
          <a:xfrm>
            <a:off x="76200" y="3886200"/>
            <a:ext cx="8229600" cy="1616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Midnight Schools established in Black communities to </a:t>
            </a:r>
            <a:r>
              <a:rPr lang="en-US" sz="2000" b="1" i="1">
                <a:solidFill>
                  <a:srgbClr val="800080"/>
                </a:solidFill>
                <a:latin typeface="Arial Narrow" charset="0"/>
              </a:rPr>
              <a:t>secretly</a:t>
            </a:r>
            <a:r>
              <a:rPr lang="en-US" sz="2000" b="1">
                <a:solidFill>
                  <a:srgbClr val="800080"/>
                </a:solidFill>
                <a:latin typeface="Arial Narrow" charset="0"/>
              </a:rPr>
              <a:t> teach literacy.  Frederick Douglass, Sojourner Truth and other Black abolitionists </a:t>
            </a:r>
            <a:br>
              <a:rPr lang="en-US" sz="2000" b="1">
                <a:solidFill>
                  <a:srgbClr val="800080"/>
                </a:solidFill>
                <a:latin typeface="Arial Narrow" charset="0"/>
              </a:rPr>
            </a:br>
            <a:r>
              <a:rPr lang="en-US" sz="2000" b="1">
                <a:solidFill>
                  <a:srgbClr val="800080"/>
                </a:solidFill>
                <a:latin typeface="Arial Narrow" charset="0"/>
              </a:rPr>
              <a:t>promote that African Americans speak for themselves, </a:t>
            </a:r>
            <a:br>
              <a:rPr lang="en-US" sz="2000" b="1">
                <a:solidFill>
                  <a:srgbClr val="800080"/>
                </a:solidFill>
                <a:latin typeface="Arial Narrow" charset="0"/>
              </a:rPr>
            </a:br>
            <a:r>
              <a:rPr lang="en-US" sz="2000" b="1">
                <a:solidFill>
                  <a:srgbClr val="800080"/>
                </a:solidFill>
                <a:latin typeface="Arial Narrow" charset="0"/>
              </a:rPr>
              <a:t>strive toward university education, and publish their own </a:t>
            </a:r>
            <a:br>
              <a:rPr lang="en-US" sz="2000" b="1">
                <a:solidFill>
                  <a:srgbClr val="800080"/>
                </a:solidFill>
                <a:latin typeface="Arial Narrow" charset="0"/>
              </a:rPr>
            </a:br>
            <a:r>
              <a:rPr lang="en-US" sz="2000" b="1">
                <a:solidFill>
                  <a:srgbClr val="800080"/>
                </a:solidFill>
                <a:latin typeface="Arial Narrow" charset="0"/>
              </a:rPr>
              <a:t>narratives and newspapers.</a:t>
            </a:r>
          </a:p>
        </p:txBody>
      </p:sp>
      <p:pic>
        <p:nvPicPr>
          <p:cNvPr id="275461" name="Picture 5"/>
          <p:cNvPicPr>
            <a:picLocks noChangeAspect="1" noChangeArrowheads="1"/>
          </p:cNvPicPr>
          <p:nvPr/>
        </p:nvPicPr>
        <p:blipFill>
          <a:blip r:embed="rId4"/>
          <a:srcRect l="34616"/>
          <a:stretch>
            <a:fillRect/>
          </a:stretch>
        </p:blipFill>
        <p:spPr bwMode="auto">
          <a:xfrm>
            <a:off x="3352800" y="1143000"/>
            <a:ext cx="1962150" cy="2438400"/>
          </a:xfrm>
          <a:prstGeom prst="rect">
            <a:avLst/>
          </a:prstGeom>
          <a:noFill/>
          <a:ln w="9525">
            <a:noFill/>
            <a:miter lim="800000"/>
            <a:headEnd/>
            <a:tailEnd/>
          </a:ln>
          <a:effectLst/>
        </p:spPr>
      </p:pic>
      <p:pic>
        <p:nvPicPr>
          <p:cNvPr id="275464" name="Picture 8"/>
          <p:cNvPicPr>
            <a:picLocks noChangeAspect="1" noChangeArrowheads="1"/>
          </p:cNvPicPr>
          <p:nvPr/>
        </p:nvPicPr>
        <p:blipFill>
          <a:blip r:embed="rId5"/>
          <a:srcRect b="5142"/>
          <a:stretch>
            <a:fillRect/>
          </a:stretch>
        </p:blipFill>
        <p:spPr bwMode="auto">
          <a:xfrm>
            <a:off x="5410200" y="1223963"/>
            <a:ext cx="3581400" cy="2378075"/>
          </a:xfrm>
          <a:prstGeom prst="rect">
            <a:avLst/>
          </a:prstGeom>
          <a:noFill/>
          <a:ln w="9525">
            <a:noFill/>
            <a:miter lim="800000"/>
            <a:headEnd/>
            <a:tailEnd/>
          </a:ln>
          <a:effectLst/>
        </p:spPr>
      </p:pic>
      <p:pic>
        <p:nvPicPr>
          <p:cNvPr id="275465" name="Picture 9"/>
          <p:cNvPicPr>
            <a:picLocks noChangeAspect="1" noChangeArrowheads="1"/>
          </p:cNvPicPr>
          <p:nvPr/>
        </p:nvPicPr>
        <p:blipFill>
          <a:blip r:embed="rId6"/>
          <a:srcRect/>
          <a:stretch>
            <a:fillRect/>
          </a:stretch>
        </p:blipFill>
        <p:spPr bwMode="auto">
          <a:xfrm>
            <a:off x="152400" y="1016000"/>
            <a:ext cx="3073400" cy="264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60" name="Picture 8"/>
          <p:cNvPicPr>
            <a:picLocks noChangeAspect="1" noChangeArrowheads="1"/>
          </p:cNvPicPr>
          <p:nvPr/>
        </p:nvPicPr>
        <p:blipFill>
          <a:blip r:embed="rId3"/>
          <a:srcRect t="38710"/>
          <a:stretch>
            <a:fillRect/>
          </a:stretch>
        </p:blipFill>
        <p:spPr bwMode="auto">
          <a:xfrm>
            <a:off x="304800" y="228600"/>
            <a:ext cx="8458200" cy="3616325"/>
          </a:xfrm>
          <a:prstGeom prst="rect">
            <a:avLst/>
          </a:prstGeom>
          <a:noFill/>
          <a:ln w="9525">
            <a:noFill/>
            <a:miter lim="800000"/>
            <a:headEnd/>
            <a:tailEnd/>
          </a:ln>
          <a:effectLst/>
        </p:spPr>
      </p:pic>
      <p:sp>
        <p:nvSpPr>
          <p:cNvPr id="305155" name="Rectangle 3"/>
          <p:cNvSpPr>
            <a:spLocks noGrp="1" noChangeArrowheads="1"/>
          </p:cNvSpPr>
          <p:nvPr>
            <p:ph type="title"/>
          </p:nvPr>
        </p:nvSpPr>
        <p:spPr>
          <a:xfrm>
            <a:off x="228600" y="152400"/>
            <a:ext cx="2895600" cy="762000"/>
          </a:xfrm>
        </p:spPr>
        <p:txBody>
          <a:bodyPr/>
          <a:lstStyle/>
          <a:p>
            <a:pPr algn="l"/>
            <a:r>
              <a:rPr lang="en-US">
                <a:solidFill>
                  <a:schemeClr val="bg1"/>
                </a:solidFill>
                <a:latin typeface="Impact" charset="0"/>
              </a:rPr>
              <a:t>RESISTANCE</a:t>
            </a:r>
            <a:endParaRPr lang="en-US">
              <a:latin typeface="Impact" charset="0"/>
            </a:endParaRPr>
          </a:p>
        </p:txBody>
      </p:sp>
      <p:pic>
        <p:nvPicPr>
          <p:cNvPr id="305156" name="Picture 4"/>
          <p:cNvPicPr>
            <a:picLocks noChangeAspect="1" noChangeArrowheads="1"/>
          </p:cNvPicPr>
          <p:nvPr/>
        </p:nvPicPr>
        <p:blipFill>
          <a:blip r:embed="rId4"/>
          <a:srcRect/>
          <a:stretch>
            <a:fillRect/>
          </a:stretch>
        </p:blipFill>
        <p:spPr bwMode="auto">
          <a:xfrm>
            <a:off x="0" y="3971925"/>
            <a:ext cx="9144000" cy="2886075"/>
          </a:xfrm>
          <a:prstGeom prst="rect">
            <a:avLst/>
          </a:prstGeom>
          <a:noFill/>
        </p:spPr>
      </p:pic>
      <p:sp>
        <p:nvSpPr>
          <p:cNvPr id="305157" name="Text Box 5"/>
          <p:cNvSpPr txBox="1">
            <a:spLocks noChangeArrowheads="1"/>
          </p:cNvSpPr>
          <p:nvPr/>
        </p:nvSpPr>
        <p:spPr bwMode="auto">
          <a:xfrm>
            <a:off x="228600" y="3810000"/>
            <a:ext cx="7696200" cy="1616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Barred from colleges and universities, women in the early 1800s began to dominate teaching positions in elementary education.  Often only in their teens, they began to publish women’s periodicals and eventually formed much of the movement for women’s rights including pushing for the </a:t>
            </a:r>
            <a:br>
              <a:rPr lang="en-US" sz="2000" b="1">
                <a:solidFill>
                  <a:srgbClr val="800080"/>
                </a:solidFill>
                <a:latin typeface="Arial Narrow" charset="0"/>
              </a:rPr>
            </a:br>
            <a:r>
              <a:rPr lang="en-US" sz="2000" b="1">
                <a:solidFill>
                  <a:srgbClr val="800080"/>
                </a:solidFill>
                <a:latin typeface="Arial Narrow" charset="0"/>
              </a:rPr>
              <a:t>rights to higher education and to vote.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Rectangle 3"/>
          <p:cNvSpPr>
            <a:spLocks noGrp="1" noChangeArrowheads="1"/>
          </p:cNvSpPr>
          <p:nvPr>
            <p:ph type="title"/>
          </p:nvPr>
        </p:nvSpPr>
        <p:spPr>
          <a:xfrm>
            <a:off x="228600" y="152400"/>
            <a:ext cx="2895600" cy="762000"/>
          </a:xfrm>
        </p:spPr>
        <p:txBody>
          <a:bodyPr/>
          <a:lstStyle/>
          <a:p>
            <a:pPr algn="l"/>
            <a:r>
              <a:rPr lang="en-US">
                <a:solidFill>
                  <a:schemeClr val="bg1"/>
                </a:solidFill>
                <a:latin typeface="Impact" charset="0"/>
              </a:rPr>
              <a:t>RESISTANCE</a:t>
            </a:r>
            <a:endParaRPr lang="en-US">
              <a:latin typeface="Impact" charset="0"/>
            </a:endParaRPr>
          </a:p>
        </p:txBody>
      </p:sp>
      <p:pic>
        <p:nvPicPr>
          <p:cNvPr id="407556" name="Picture 4"/>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pic>
        <p:nvPicPr>
          <p:cNvPr id="407558" name="Picture 6" descr="1800sPrairieSchool2"/>
          <p:cNvPicPr>
            <a:picLocks noChangeAspect="1" noChangeArrowheads="1"/>
          </p:cNvPicPr>
          <p:nvPr/>
        </p:nvPicPr>
        <p:blipFill>
          <a:blip r:embed="rId4"/>
          <a:srcRect b="13513"/>
          <a:stretch>
            <a:fillRect/>
          </a:stretch>
        </p:blipFill>
        <p:spPr bwMode="auto">
          <a:xfrm>
            <a:off x="152400" y="152400"/>
            <a:ext cx="7772400" cy="455453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28600" y="152400"/>
            <a:ext cx="6629400" cy="914400"/>
          </a:xfrm>
          <a:solidFill>
            <a:srgbClr val="FFFFFF"/>
          </a:solidFill>
        </p:spPr>
        <p:txBody>
          <a:bodyPr/>
          <a:lstStyle/>
          <a:p>
            <a:pPr algn="l">
              <a:lnSpc>
                <a:spcPct val="90000"/>
              </a:lnSpc>
            </a:pPr>
            <a:r>
              <a:rPr lang="en-US">
                <a:solidFill>
                  <a:schemeClr val="bg2"/>
                </a:solidFill>
                <a:latin typeface="Impact" charset="0"/>
              </a:rPr>
              <a:t>THE ATTACK ON EVOLUTION</a:t>
            </a:r>
            <a:endParaRPr lang="en-US"/>
          </a:p>
        </p:txBody>
      </p:sp>
      <p:sp>
        <p:nvSpPr>
          <p:cNvPr id="164867" name="Text Box 3"/>
          <p:cNvSpPr txBox="1">
            <a:spLocks noChangeArrowheads="1"/>
          </p:cNvSpPr>
          <p:nvPr/>
        </p:nvSpPr>
        <p:spPr bwMode="auto">
          <a:xfrm>
            <a:off x="228600" y="5153025"/>
            <a:ext cx="8686800" cy="12477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900" b="1" dirty="0">
                <a:latin typeface="Arial Narrow" charset="0"/>
              </a:rPr>
              <a:t>At the </a:t>
            </a:r>
            <a:r>
              <a:rPr lang="en-US" sz="1900" dirty="0">
                <a:solidFill>
                  <a:srgbClr val="FF8000"/>
                </a:solidFill>
                <a:latin typeface="Impact" charset="0"/>
              </a:rPr>
              <a:t>1925 Scopes Monkey Trial,</a:t>
            </a:r>
            <a:r>
              <a:rPr lang="en-US" sz="1900" b="1" dirty="0">
                <a:latin typeface="Arial Narrow" charset="0"/>
              </a:rPr>
              <a:t> Clarence Darrow for the ACLU lost the argument that Separation of Church and State and the rights of teachers to free speech supported the teaching of evolution.  Christian fundamentalists won the right of local communities to run their own schools, including choosing curriculum.</a:t>
            </a:r>
          </a:p>
        </p:txBody>
      </p:sp>
      <p:pic>
        <p:nvPicPr>
          <p:cNvPr id="164870" name="Picture 6" descr="Scopes Trial"/>
          <p:cNvPicPr>
            <a:picLocks noChangeAspect="1" noChangeArrowheads="1"/>
          </p:cNvPicPr>
          <p:nvPr/>
        </p:nvPicPr>
        <p:blipFill>
          <a:blip r:embed="rId3"/>
          <a:srcRect/>
          <a:stretch>
            <a:fillRect/>
          </a:stretch>
        </p:blipFill>
        <p:spPr bwMode="auto">
          <a:xfrm>
            <a:off x="0" y="1752600"/>
            <a:ext cx="3810000" cy="2970213"/>
          </a:xfrm>
          <a:prstGeom prst="rect">
            <a:avLst/>
          </a:prstGeom>
          <a:noFill/>
        </p:spPr>
      </p:pic>
      <p:pic>
        <p:nvPicPr>
          <p:cNvPr id="164871" name="Picture 7" descr="Scopes Trial Cartoon"/>
          <p:cNvPicPr>
            <a:picLocks noChangeAspect="1" noChangeArrowheads="1"/>
          </p:cNvPicPr>
          <p:nvPr/>
        </p:nvPicPr>
        <p:blipFill>
          <a:blip r:embed="rId4"/>
          <a:srcRect/>
          <a:stretch>
            <a:fillRect/>
          </a:stretch>
        </p:blipFill>
        <p:spPr bwMode="auto">
          <a:xfrm>
            <a:off x="3962400" y="1316038"/>
            <a:ext cx="5181600" cy="3636962"/>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228600" y="152400"/>
            <a:ext cx="2895600" cy="762000"/>
          </a:xfrm>
        </p:spPr>
        <p:txBody>
          <a:bodyPr/>
          <a:lstStyle/>
          <a:p>
            <a:pPr algn="l"/>
            <a:r>
              <a:rPr lang="en-US">
                <a:latin typeface="Impact" charset="0"/>
              </a:rPr>
              <a:t>RESISTANCE</a:t>
            </a:r>
          </a:p>
        </p:txBody>
      </p:sp>
      <p:pic>
        <p:nvPicPr>
          <p:cNvPr id="299011"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99012" name="Text Box 4"/>
          <p:cNvSpPr txBox="1">
            <a:spLocks noChangeArrowheads="1"/>
          </p:cNvSpPr>
          <p:nvPr/>
        </p:nvSpPr>
        <p:spPr bwMode="auto">
          <a:xfrm>
            <a:off x="228600" y="4419600"/>
            <a:ext cx="86106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1800s: New immigrants resisted total assimilation and created </a:t>
            </a:r>
            <a:br>
              <a:rPr lang="en-US" sz="2000" b="1">
                <a:solidFill>
                  <a:srgbClr val="800080"/>
                </a:solidFill>
                <a:latin typeface="Arial Narrow" charset="0"/>
              </a:rPr>
            </a:br>
            <a:r>
              <a:rPr lang="en-US" sz="2000" b="1">
                <a:solidFill>
                  <a:srgbClr val="800080"/>
                </a:solidFill>
                <a:latin typeface="Arial Narrow" charset="0"/>
              </a:rPr>
              <a:t>bilingual schools.  In the Midwest and Northeast, many schools still</a:t>
            </a:r>
            <a:br>
              <a:rPr lang="en-US" sz="2000" b="1">
                <a:solidFill>
                  <a:srgbClr val="800080"/>
                </a:solidFill>
                <a:latin typeface="Arial Narrow" charset="0"/>
              </a:rPr>
            </a:br>
            <a:r>
              <a:rPr lang="en-US" sz="2000" b="1">
                <a:solidFill>
                  <a:srgbClr val="800080"/>
                </a:solidFill>
                <a:latin typeface="Arial Narrow" charset="0"/>
              </a:rPr>
              <a:t>exist more than 100 years later.</a:t>
            </a:r>
          </a:p>
        </p:txBody>
      </p:sp>
      <p:pic>
        <p:nvPicPr>
          <p:cNvPr id="299013" name="Picture 5"/>
          <p:cNvPicPr>
            <a:picLocks noChangeAspect="1" noChangeArrowheads="1"/>
          </p:cNvPicPr>
          <p:nvPr/>
        </p:nvPicPr>
        <p:blipFill>
          <a:blip r:embed="rId4"/>
          <a:srcRect/>
          <a:stretch>
            <a:fillRect/>
          </a:stretch>
        </p:blipFill>
        <p:spPr bwMode="auto">
          <a:xfrm>
            <a:off x="304800" y="914400"/>
            <a:ext cx="2463800" cy="3302000"/>
          </a:xfrm>
          <a:prstGeom prst="rect">
            <a:avLst/>
          </a:prstGeom>
          <a:noFill/>
          <a:ln w="9525">
            <a:noFill/>
            <a:miter lim="800000"/>
            <a:headEnd/>
            <a:tailEnd/>
          </a:ln>
          <a:effectLst/>
        </p:spPr>
      </p:pic>
      <p:pic>
        <p:nvPicPr>
          <p:cNvPr id="299018" name="Picture 10"/>
          <p:cNvPicPr>
            <a:picLocks noChangeAspect="1" noChangeArrowheads="1"/>
          </p:cNvPicPr>
          <p:nvPr/>
        </p:nvPicPr>
        <p:blipFill>
          <a:blip r:embed="rId5"/>
          <a:srcRect/>
          <a:stretch>
            <a:fillRect/>
          </a:stretch>
        </p:blipFill>
        <p:spPr bwMode="auto">
          <a:xfrm>
            <a:off x="2895600" y="914400"/>
            <a:ext cx="2908300" cy="3276600"/>
          </a:xfrm>
          <a:prstGeom prst="rect">
            <a:avLst/>
          </a:prstGeom>
          <a:noFill/>
          <a:ln w="9525">
            <a:noFill/>
            <a:miter lim="800000"/>
            <a:headEnd/>
            <a:tailEnd/>
          </a:ln>
          <a:effectLst/>
        </p:spPr>
      </p:pic>
      <p:pic>
        <p:nvPicPr>
          <p:cNvPr id="299019" name="Picture 11"/>
          <p:cNvPicPr>
            <a:picLocks noChangeAspect="1" noChangeArrowheads="1"/>
          </p:cNvPicPr>
          <p:nvPr/>
        </p:nvPicPr>
        <p:blipFill>
          <a:blip r:embed="rId6"/>
          <a:srcRect/>
          <a:stretch>
            <a:fillRect/>
          </a:stretch>
        </p:blipFill>
        <p:spPr bwMode="auto">
          <a:xfrm>
            <a:off x="5948363" y="914400"/>
            <a:ext cx="2897187"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Picture 4"/>
          <p:cNvPicPr>
            <a:picLocks noChangeAspect="1" noChangeArrowheads="1"/>
          </p:cNvPicPr>
          <p:nvPr/>
        </p:nvPicPr>
        <p:blipFill>
          <a:blip r:embed="rId3"/>
          <a:srcRect l="31509"/>
          <a:stretch>
            <a:fillRect/>
          </a:stretch>
        </p:blipFill>
        <p:spPr bwMode="auto">
          <a:xfrm>
            <a:off x="1600200" y="379413"/>
            <a:ext cx="6172200" cy="6097587"/>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228600" y="76200"/>
            <a:ext cx="2895600" cy="762000"/>
          </a:xfrm>
        </p:spPr>
        <p:txBody>
          <a:bodyPr/>
          <a:lstStyle/>
          <a:p>
            <a:pPr algn="l"/>
            <a:r>
              <a:rPr lang="en-US">
                <a:latin typeface="Impact" charset="0"/>
              </a:rPr>
              <a:t>RESISTANCE</a:t>
            </a:r>
          </a:p>
        </p:txBody>
      </p:sp>
      <p:pic>
        <p:nvPicPr>
          <p:cNvPr id="400387"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400388" name="Text Box 4"/>
          <p:cNvSpPr txBox="1">
            <a:spLocks noChangeArrowheads="1"/>
          </p:cNvSpPr>
          <p:nvPr/>
        </p:nvSpPr>
        <p:spPr bwMode="auto">
          <a:xfrm>
            <a:off x="152400" y="4343400"/>
            <a:ext cx="86106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Mother Jones, child factory workers and the Labor Movement fight to end </a:t>
            </a:r>
            <a:br>
              <a:rPr lang="en-US" sz="2000" b="1">
                <a:solidFill>
                  <a:srgbClr val="800080"/>
                </a:solidFill>
                <a:latin typeface="Arial Narrow" charset="0"/>
              </a:rPr>
            </a:br>
            <a:r>
              <a:rPr lang="en-US" sz="2000" b="1">
                <a:solidFill>
                  <a:srgbClr val="800080"/>
                </a:solidFill>
                <a:latin typeface="Arial Narrow" charset="0"/>
              </a:rPr>
              <a:t>Child Labor and push for universal public education.  </a:t>
            </a:r>
            <a:endParaRPr lang="en-US" sz="2000" b="1">
              <a:latin typeface="Arial Narrow" charset="0"/>
            </a:endParaRPr>
          </a:p>
        </p:txBody>
      </p:sp>
      <p:pic>
        <p:nvPicPr>
          <p:cNvPr id="400389" name="Picture 5"/>
          <p:cNvPicPr>
            <a:picLocks noChangeAspect="1" noChangeArrowheads="1"/>
          </p:cNvPicPr>
          <p:nvPr/>
        </p:nvPicPr>
        <p:blipFill>
          <a:blip r:embed="rId4"/>
          <a:srcRect t="22041"/>
          <a:stretch>
            <a:fillRect/>
          </a:stretch>
        </p:blipFill>
        <p:spPr bwMode="auto">
          <a:xfrm>
            <a:off x="228600" y="1139825"/>
            <a:ext cx="4876800" cy="2898775"/>
          </a:xfrm>
          <a:prstGeom prst="rect">
            <a:avLst/>
          </a:prstGeom>
          <a:noFill/>
          <a:ln w="9525">
            <a:noFill/>
            <a:miter lim="800000"/>
            <a:headEnd/>
            <a:tailEnd/>
          </a:ln>
          <a:effectLst/>
        </p:spPr>
      </p:pic>
      <p:pic>
        <p:nvPicPr>
          <p:cNvPr id="400392" name="Picture 8"/>
          <p:cNvPicPr>
            <a:picLocks noChangeAspect="1" noChangeArrowheads="1"/>
          </p:cNvPicPr>
          <p:nvPr/>
        </p:nvPicPr>
        <p:blipFill>
          <a:blip r:embed="rId5"/>
          <a:srcRect/>
          <a:stretch>
            <a:fillRect/>
          </a:stretch>
        </p:blipFill>
        <p:spPr bwMode="auto">
          <a:xfrm>
            <a:off x="5257800" y="838200"/>
            <a:ext cx="3657600" cy="3200400"/>
          </a:xfrm>
          <a:prstGeom prst="rect">
            <a:avLst/>
          </a:prstGeom>
          <a:noFill/>
          <a:ln w="9525">
            <a:noFill/>
            <a:miter lim="800000"/>
            <a:headEnd/>
            <a:tailEnd/>
          </a:ln>
          <a:effectLst/>
        </p:spPr>
      </p:pic>
      <p:sp>
        <p:nvSpPr>
          <p:cNvPr id="400394" name="Text Box 10"/>
          <p:cNvSpPr txBox="1">
            <a:spLocks noChangeArrowheads="1"/>
          </p:cNvSpPr>
          <p:nvPr/>
        </p:nvSpPr>
        <p:spPr bwMode="auto">
          <a:xfrm>
            <a:off x="1524000" y="1127125"/>
            <a:ext cx="3581400" cy="701675"/>
          </a:xfrm>
          <a:prstGeom prst="rect">
            <a:avLst/>
          </a:prstGeom>
          <a:solidFill>
            <a:srgbClr val="000000"/>
          </a:solidFill>
          <a:ln w="9525">
            <a:noFill/>
            <a:miter lim="800000"/>
            <a:headEnd/>
            <a:tailEnd/>
          </a:ln>
          <a:effectLst/>
        </p:spPr>
        <p:txBody>
          <a:bodyPr>
            <a:prstTxWarp prst="textNoShape">
              <a:avLst/>
            </a:prstTxWarp>
            <a:spAutoFit/>
          </a:bodyPr>
          <a:lstStyle/>
          <a:p>
            <a:pPr algn="ctr">
              <a:spcBef>
                <a:spcPct val="50000"/>
              </a:spcBef>
            </a:pPr>
            <a:r>
              <a:rPr lang="en-US" sz="4000">
                <a:solidFill>
                  <a:schemeClr val="bg1"/>
                </a:solidFill>
                <a:latin typeface="Impact" charset="0"/>
              </a:rPr>
              <a:t>SCHOOL FOR ALL</a:t>
            </a:r>
            <a:endParaRPr lang="en-US" sz="320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pic>
        <p:nvPicPr>
          <p:cNvPr id="77831" name="Picture 7"/>
          <p:cNvPicPr>
            <a:picLocks noChangeAspect="1" noChangeArrowheads="1"/>
          </p:cNvPicPr>
          <p:nvPr/>
        </p:nvPicPr>
        <p:blipFill>
          <a:blip r:embed="rId4"/>
          <a:srcRect/>
          <a:stretch>
            <a:fillRect/>
          </a:stretch>
        </p:blipFill>
        <p:spPr bwMode="auto">
          <a:xfrm>
            <a:off x="152400" y="228600"/>
            <a:ext cx="3506788" cy="4191000"/>
          </a:xfrm>
          <a:prstGeom prst="rect">
            <a:avLst/>
          </a:prstGeom>
          <a:noFill/>
          <a:ln w="9525">
            <a:noFill/>
            <a:miter lim="800000"/>
            <a:headEnd/>
            <a:tailEnd/>
          </a:ln>
          <a:effectLst/>
        </p:spPr>
      </p:pic>
      <p:pic>
        <p:nvPicPr>
          <p:cNvPr id="77833" name="Picture 9"/>
          <p:cNvPicPr>
            <a:picLocks noChangeAspect="1" noChangeArrowheads="1"/>
          </p:cNvPicPr>
          <p:nvPr/>
        </p:nvPicPr>
        <p:blipFill>
          <a:blip r:embed="rId5"/>
          <a:srcRect/>
          <a:stretch>
            <a:fillRect/>
          </a:stretch>
        </p:blipFill>
        <p:spPr bwMode="auto">
          <a:xfrm>
            <a:off x="3810000" y="228600"/>
            <a:ext cx="5181600" cy="368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2" name="Picture 4"/>
          <p:cNvPicPr>
            <a:picLocks noChangeAspect="1" noChangeArrowheads="1"/>
          </p:cNvPicPr>
          <p:nvPr/>
        </p:nvPicPr>
        <p:blipFill>
          <a:blip r:embed="rId2"/>
          <a:srcRect/>
          <a:stretch>
            <a:fillRect/>
          </a:stretch>
        </p:blipFill>
        <p:spPr bwMode="auto">
          <a:xfrm>
            <a:off x="0" y="3971925"/>
            <a:ext cx="9144000" cy="2886075"/>
          </a:xfrm>
          <a:prstGeom prst="rect">
            <a:avLst/>
          </a:prstGeom>
          <a:noFill/>
        </p:spPr>
      </p:pic>
      <p:pic>
        <p:nvPicPr>
          <p:cNvPr id="406531" name="Picture 3" descr="1800sStreetYouth"/>
          <p:cNvPicPr>
            <a:picLocks noChangeAspect="1" noChangeArrowheads="1"/>
          </p:cNvPicPr>
          <p:nvPr/>
        </p:nvPicPr>
        <p:blipFill>
          <a:blip r:embed="rId3"/>
          <a:srcRect/>
          <a:stretch>
            <a:fillRect/>
          </a:stretch>
        </p:blipFill>
        <p:spPr bwMode="auto">
          <a:xfrm>
            <a:off x="228600" y="228600"/>
            <a:ext cx="5715000" cy="5006975"/>
          </a:xfrm>
          <a:prstGeom prst="rect">
            <a:avLst/>
          </a:prstGeom>
          <a:noFill/>
        </p:spPr>
      </p:pic>
      <p:pic>
        <p:nvPicPr>
          <p:cNvPr id="406533" name="Picture 5"/>
          <p:cNvPicPr>
            <a:picLocks noChangeAspect="1" noChangeArrowheads="1"/>
          </p:cNvPicPr>
          <p:nvPr/>
        </p:nvPicPr>
        <p:blipFill>
          <a:blip r:embed="rId4"/>
          <a:srcRect/>
          <a:stretch>
            <a:fillRect/>
          </a:stretch>
        </p:blipFill>
        <p:spPr bwMode="auto">
          <a:xfrm>
            <a:off x="6172200" y="228600"/>
            <a:ext cx="274320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6" name="Picture 10"/>
          <p:cNvPicPr>
            <a:picLocks noChangeAspect="1" noChangeArrowheads="1"/>
          </p:cNvPicPr>
          <p:nvPr/>
        </p:nvPicPr>
        <p:blipFill>
          <a:blip r:embed="rId3"/>
          <a:srcRect/>
          <a:stretch>
            <a:fillRect/>
          </a:stretch>
        </p:blipFill>
        <p:spPr bwMode="auto">
          <a:xfrm>
            <a:off x="6477000" y="838200"/>
            <a:ext cx="2463800" cy="3302000"/>
          </a:xfrm>
          <a:prstGeom prst="rect">
            <a:avLst/>
          </a:prstGeom>
          <a:noFill/>
          <a:ln w="9525">
            <a:noFill/>
            <a:miter lim="800000"/>
            <a:headEnd/>
            <a:tailEnd/>
          </a:ln>
          <a:effectLst/>
        </p:spPr>
      </p:pic>
      <p:sp>
        <p:nvSpPr>
          <p:cNvPr id="301058" name="Rectangle 2"/>
          <p:cNvSpPr>
            <a:spLocks noGrp="1" noChangeArrowheads="1"/>
          </p:cNvSpPr>
          <p:nvPr>
            <p:ph type="title"/>
          </p:nvPr>
        </p:nvSpPr>
        <p:spPr>
          <a:xfrm>
            <a:off x="228600" y="152400"/>
            <a:ext cx="2895600" cy="762000"/>
          </a:xfrm>
        </p:spPr>
        <p:txBody>
          <a:bodyPr/>
          <a:lstStyle/>
          <a:p>
            <a:pPr algn="l"/>
            <a:r>
              <a:rPr lang="en-US">
                <a:latin typeface="Impact" charset="0"/>
              </a:rPr>
              <a:t>RESISTANCE</a:t>
            </a:r>
          </a:p>
        </p:txBody>
      </p:sp>
      <p:pic>
        <p:nvPicPr>
          <p:cNvPr id="301059" name="Picture 3"/>
          <p:cNvPicPr>
            <a:picLocks noChangeAspect="1" noChangeArrowheads="1"/>
          </p:cNvPicPr>
          <p:nvPr/>
        </p:nvPicPr>
        <p:blipFill>
          <a:blip r:embed="rId4"/>
          <a:srcRect/>
          <a:stretch>
            <a:fillRect/>
          </a:stretch>
        </p:blipFill>
        <p:spPr bwMode="auto">
          <a:xfrm>
            <a:off x="0" y="3971925"/>
            <a:ext cx="9144000" cy="2886075"/>
          </a:xfrm>
          <a:prstGeom prst="rect">
            <a:avLst/>
          </a:prstGeom>
          <a:noFill/>
        </p:spPr>
      </p:pic>
      <p:sp>
        <p:nvSpPr>
          <p:cNvPr id="301060" name="Text Box 4"/>
          <p:cNvSpPr txBox="1">
            <a:spLocks noChangeArrowheads="1"/>
          </p:cNvSpPr>
          <p:nvPr/>
        </p:nvSpPr>
        <p:spPr bwMode="auto">
          <a:xfrm>
            <a:off x="228600" y="4267200"/>
            <a:ext cx="72390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1890s: Self-taught laborers </a:t>
            </a:r>
            <a:r>
              <a:rPr lang="en-US" sz="2000" b="1" i="1">
                <a:latin typeface="Arial Narrow" charset="0"/>
              </a:rPr>
              <a:t>Henry George, </a:t>
            </a:r>
            <a:r>
              <a:rPr lang="en-US" sz="2000" b="1" i="1" u="sng">
                <a:latin typeface="Arial Narrow" charset="0"/>
              </a:rPr>
              <a:t>Progress and Poverty</a:t>
            </a:r>
            <a:r>
              <a:rPr lang="en-US" sz="2000" b="1">
                <a:latin typeface="Arial Narrow" charset="0"/>
              </a:rPr>
              <a:t> </a:t>
            </a:r>
            <a:r>
              <a:rPr lang="en-US" sz="2000" b="1" i="1">
                <a:latin typeface="Arial Narrow" charset="0"/>
              </a:rPr>
              <a:t>and Edward Bellamy, </a:t>
            </a:r>
            <a:r>
              <a:rPr lang="en-US" sz="2000" b="1" i="1" u="sng">
                <a:latin typeface="Arial Narrow" charset="0"/>
              </a:rPr>
              <a:t>Looking Backward</a:t>
            </a:r>
            <a:r>
              <a:rPr lang="en-US" sz="2000" b="1" i="1">
                <a:solidFill>
                  <a:srgbClr val="800080"/>
                </a:solidFill>
                <a:latin typeface="Arial Narrow" charset="0"/>
              </a:rPr>
              <a:t> </a:t>
            </a:r>
            <a:r>
              <a:rPr lang="en-US" sz="2000" b="1">
                <a:solidFill>
                  <a:srgbClr val="800080"/>
                </a:solidFill>
                <a:latin typeface="Arial Narrow" charset="0"/>
              </a:rPr>
              <a:t>published books advocating equality and universal public education.</a:t>
            </a:r>
          </a:p>
        </p:txBody>
      </p:sp>
      <p:pic>
        <p:nvPicPr>
          <p:cNvPr id="301064" name="Picture 8"/>
          <p:cNvPicPr>
            <a:picLocks noChangeAspect="1" noChangeArrowheads="1"/>
          </p:cNvPicPr>
          <p:nvPr/>
        </p:nvPicPr>
        <p:blipFill>
          <a:blip r:embed="rId5"/>
          <a:srcRect/>
          <a:stretch>
            <a:fillRect/>
          </a:stretch>
        </p:blipFill>
        <p:spPr bwMode="auto">
          <a:xfrm>
            <a:off x="304800" y="990600"/>
            <a:ext cx="3467100" cy="2336800"/>
          </a:xfrm>
          <a:prstGeom prst="rect">
            <a:avLst/>
          </a:prstGeom>
          <a:noFill/>
          <a:ln w="9525">
            <a:noFill/>
            <a:miter lim="800000"/>
            <a:headEnd/>
            <a:tailEnd/>
          </a:ln>
          <a:effectLst/>
        </p:spPr>
      </p:pic>
      <p:pic>
        <p:nvPicPr>
          <p:cNvPr id="301065" name="Picture 9"/>
          <p:cNvPicPr>
            <a:picLocks noChangeAspect="1" noChangeArrowheads="1"/>
          </p:cNvPicPr>
          <p:nvPr/>
        </p:nvPicPr>
        <p:blipFill>
          <a:blip r:embed="rId6"/>
          <a:srcRect/>
          <a:stretch>
            <a:fillRect/>
          </a:stretch>
        </p:blipFill>
        <p:spPr bwMode="auto">
          <a:xfrm>
            <a:off x="3962400" y="990600"/>
            <a:ext cx="2552700" cy="3187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228600" y="76200"/>
            <a:ext cx="2895600" cy="762000"/>
          </a:xfrm>
        </p:spPr>
        <p:txBody>
          <a:bodyPr/>
          <a:lstStyle/>
          <a:p>
            <a:pPr algn="l"/>
            <a:r>
              <a:rPr lang="en-US">
                <a:latin typeface="Impact" charset="0"/>
              </a:rPr>
              <a:t>RESISTANCE</a:t>
            </a:r>
          </a:p>
        </p:txBody>
      </p:sp>
      <p:pic>
        <p:nvPicPr>
          <p:cNvPr id="392195"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392196" name="Text Box 4"/>
          <p:cNvSpPr txBox="1">
            <a:spLocks noChangeArrowheads="1"/>
          </p:cNvSpPr>
          <p:nvPr/>
        </p:nvSpPr>
        <p:spPr bwMode="auto">
          <a:xfrm>
            <a:off x="228600" y="4267200"/>
            <a:ext cx="86106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1920s and 1930s: </a:t>
            </a:r>
            <a:r>
              <a:rPr lang="en-US" sz="2000" b="1">
                <a:solidFill>
                  <a:schemeClr val="bg2"/>
                </a:solidFill>
                <a:latin typeface="Arial Narrow" charset="0"/>
              </a:rPr>
              <a:t>Harlem Renaissance</a:t>
            </a:r>
            <a:r>
              <a:rPr lang="en-US" sz="2000" b="1">
                <a:solidFill>
                  <a:srgbClr val="800080"/>
                </a:solidFill>
                <a:latin typeface="Arial Narrow" charset="0"/>
              </a:rPr>
              <a:t> gives rise to unprecedented </a:t>
            </a:r>
            <a:br>
              <a:rPr lang="en-US" sz="2000" b="1">
                <a:solidFill>
                  <a:srgbClr val="800080"/>
                </a:solidFill>
                <a:latin typeface="Arial Narrow" charset="0"/>
              </a:rPr>
            </a:br>
            <a:r>
              <a:rPr lang="en-US" sz="2000" b="1">
                <a:solidFill>
                  <a:srgbClr val="800080"/>
                </a:solidFill>
                <a:latin typeface="Arial Narrow" charset="0"/>
              </a:rPr>
              <a:t>creation of Black literature, arts, and commerce, and provides the voice for a growing Civil Rights Movement that includes demands for </a:t>
            </a:r>
            <a:br>
              <a:rPr lang="en-US" sz="2000" b="1">
                <a:solidFill>
                  <a:srgbClr val="800080"/>
                </a:solidFill>
                <a:latin typeface="Arial Narrow" charset="0"/>
              </a:rPr>
            </a:br>
            <a:r>
              <a:rPr lang="en-US" sz="2000" b="1">
                <a:solidFill>
                  <a:srgbClr val="800080"/>
                </a:solidFill>
                <a:latin typeface="Arial Narrow" charset="0"/>
              </a:rPr>
              <a:t>equal education. </a:t>
            </a:r>
          </a:p>
        </p:txBody>
      </p:sp>
      <p:pic>
        <p:nvPicPr>
          <p:cNvPr id="392197" name="Picture 5"/>
          <p:cNvPicPr>
            <a:picLocks noChangeAspect="1" noChangeArrowheads="1"/>
          </p:cNvPicPr>
          <p:nvPr/>
        </p:nvPicPr>
        <p:blipFill>
          <a:blip r:embed="rId4"/>
          <a:srcRect/>
          <a:stretch>
            <a:fillRect/>
          </a:stretch>
        </p:blipFill>
        <p:spPr bwMode="auto">
          <a:xfrm>
            <a:off x="5181600" y="838200"/>
            <a:ext cx="3581400" cy="3276600"/>
          </a:xfrm>
          <a:prstGeom prst="rect">
            <a:avLst/>
          </a:prstGeom>
          <a:noFill/>
          <a:ln w="9525">
            <a:noFill/>
            <a:miter lim="800000"/>
            <a:headEnd/>
            <a:tailEnd/>
          </a:ln>
          <a:effectLst/>
        </p:spPr>
      </p:pic>
      <p:pic>
        <p:nvPicPr>
          <p:cNvPr id="392198" name="Picture 6"/>
          <p:cNvPicPr>
            <a:picLocks noChangeAspect="1" noChangeArrowheads="1"/>
          </p:cNvPicPr>
          <p:nvPr/>
        </p:nvPicPr>
        <p:blipFill>
          <a:blip r:embed="rId5"/>
          <a:srcRect/>
          <a:stretch>
            <a:fillRect/>
          </a:stretch>
        </p:blipFill>
        <p:spPr bwMode="auto">
          <a:xfrm>
            <a:off x="304800" y="838200"/>
            <a:ext cx="4724400" cy="3314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228600" y="76200"/>
            <a:ext cx="2895600" cy="762000"/>
          </a:xfrm>
        </p:spPr>
        <p:txBody>
          <a:bodyPr/>
          <a:lstStyle/>
          <a:p>
            <a:pPr algn="l"/>
            <a:r>
              <a:rPr lang="en-US">
                <a:latin typeface="Impact" charset="0"/>
              </a:rPr>
              <a:t>RESISTANCE</a:t>
            </a:r>
          </a:p>
        </p:txBody>
      </p:sp>
      <p:pic>
        <p:nvPicPr>
          <p:cNvPr id="402435"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402436" name="Text Box 4"/>
          <p:cNvSpPr txBox="1">
            <a:spLocks noChangeArrowheads="1"/>
          </p:cNvSpPr>
          <p:nvPr/>
        </p:nvSpPr>
        <p:spPr bwMode="auto">
          <a:xfrm>
            <a:off x="228600" y="3810000"/>
            <a:ext cx="8610600" cy="1616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Narrow" charset="0"/>
              </a:rPr>
              <a:t>1945:</a:t>
            </a:r>
            <a:r>
              <a:rPr lang="en-US" sz="2000" b="1">
                <a:solidFill>
                  <a:srgbClr val="800080"/>
                </a:solidFill>
                <a:latin typeface="Arial Narrow" charset="0"/>
              </a:rPr>
              <a:t> Black, Brown, Asian, Native American and working class white soldiers return home from WWII and demand racial and economic equality including access </a:t>
            </a:r>
            <a:br>
              <a:rPr lang="en-US" sz="2000" b="1">
                <a:solidFill>
                  <a:srgbClr val="800080"/>
                </a:solidFill>
                <a:latin typeface="Arial Narrow" charset="0"/>
              </a:rPr>
            </a:br>
            <a:r>
              <a:rPr lang="en-US" sz="2000" b="1">
                <a:solidFill>
                  <a:srgbClr val="800080"/>
                </a:solidFill>
                <a:latin typeface="Arial Narrow" charset="0"/>
              </a:rPr>
              <a:t>to higher education.  Push leads to establishment of GI Bill, the </a:t>
            </a:r>
            <a:br>
              <a:rPr lang="en-US" sz="2000" b="1">
                <a:solidFill>
                  <a:srgbClr val="800080"/>
                </a:solidFill>
                <a:latin typeface="Arial Narrow" charset="0"/>
              </a:rPr>
            </a:br>
            <a:r>
              <a:rPr lang="en-US" sz="2000" b="1">
                <a:solidFill>
                  <a:srgbClr val="800080"/>
                </a:solidFill>
                <a:latin typeface="Arial Narrow" charset="0"/>
              </a:rPr>
              <a:t>largest college access opportunity in the nation’s history, and </a:t>
            </a:r>
            <a:br>
              <a:rPr lang="en-US" sz="2000" b="1">
                <a:solidFill>
                  <a:srgbClr val="800080"/>
                </a:solidFill>
                <a:latin typeface="Arial Narrow" charset="0"/>
              </a:rPr>
            </a:br>
            <a:r>
              <a:rPr lang="en-US" sz="2000" b="1">
                <a:solidFill>
                  <a:srgbClr val="800080"/>
                </a:solidFill>
                <a:latin typeface="Arial Narrow" charset="0"/>
              </a:rPr>
              <a:t>lifts millions of families into the middle class.</a:t>
            </a:r>
            <a:endParaRPr lang="en-US" sz="2000" b="1">
              <a:latin typeface="Arial Narrow" charset="0"/>
            </a:endParaRPr>
          </a:p>
        </p:txBody>
      </p:sp>
      <p:pic>
        <p:nvPicPr>
          <p:cNvPr id="402439" name="Picture 7"/>
          <p:cNvPicPr>
            <a:picLocks noChangeAspect="1" noChangeArrowheads="1"/>
          </p:cNvPicPr>
          <p:nvPr/>
        </p:nvPicPr>
        <p:blipFill>
          <a:blip r:embed="rId4"/>
          <a:srcRect l="13689"/>
          <a:stretch>
            <a:fillRect/>
          </a:stretch>
        </p:blipFill>
        <p:spPr bwMode="auto">
          <a:xfrm>
            <a:off x="5494338" y="838200"/>
            <a:ext cx="3408362" cy="2882900"/>
          </a:xfrm>
          <a:prstGeom prst="rect">
            <a:avLst/>
          </a:prstGeom>
          <a:noFill/>
          <a:ln w="9525">
            <a:noFill/>
            <a:miter lim="800000"/>
            <a:headEnd/>
            <a:tailEnd/>
          </a:ln>
          <a:effectLst/>
        </p:spPr>
      </p:pic>
      <p:pic>
        <p:nvPicPr>
          <p:cNvPr id="402440" name="Picture 8"/>
          <p:cNvPicPr>
            <a:picLocks noChangeAspect="1" noChangeArrowheads="1"/>
          </p:cNvPicPr>
          <p:nvPr/>
        </p:nvPicPr>
        <p:blipFill>
          <a:blip r:embed="rId5"/>
          <a:srcRect/>
          <a:stretch>
            <a:fillRect/>
          </a:stretch>
        </p:blipFill>
        <p:spPr bwMode="auto">
          <a:xfrm>
            <a:off x="1752600" y="825500"/>
            <a:ext cx="3657600" cy="2876550"/>
          </a:xfrm>
          <a:prstGeom prst="rect">
            <a:avLst/>
          </a:prstGeom>
          <a:noFill/>
          <a:ln w="9525">
            <a:noFill/>
            <a:miter lim="800000"/>
            <a:headEnd/>
            <a:tailEnd/>
          </a:ln>
          <a:effectLst/>
        </p:spPr>
      </p:pic>
      <p:pic>
        <p:nvPicPr>
          <p:cNvPr id="402441" name="Picture 9"/>
          <p:cNvPicPr>
            <a:picLocks noChangeAspect="1" noChangeArrowheads="1"/>
          </p:cNvPicPr>
          <p:nvPr/>
        </p:nvPicPr>
        <p:blipFill>
          <a:blip r:embed="rId6"/>
          <a:srcRect/>
          <a:stretch>
            <a:fillRect/>
          </a:stretch>
        </p:blipFill>
        <p:spPr bwMode="auto">
          <a:xfrm>
            <a:off x="304800" y="838200"/>
            <a:ext cx="1322388" cy="1752600"/>
          </a:xfrm>
          <a:prstGeom prst="rect">
            <a:avLst/>
          </a:prstGeom>
          <a:noFill/>
          <a:ln w="9525">
            <a:noFill/>
            <a:miter lim="800000"/>
            <a:headEnd/>
            <a:tailEnd/>
          </a:ln>
          <a:effectLst/>
        </p:spPr>
      </p:pic>
      <p:pic>
        <p:nvPicPr>
          <p:cNvPr id="402443" name="Picture 11"/>
          <p:cNvPicPr>
            <a:picLocks noChangeAspect="1" noChangeArrowheads="1"/>
          </p:cNvPicPr>
          <p:nvPr/>
        </p:nvPicPr>
        <p:blipFill>
          <a:blip r:embed="rId7"/>
          <a:srcRect/>
          <a:stretch>
            <a:fillRect/>
          </a:stretch>
        </p:blipFill>
        <p:spPr bwMode="auto">
          <a:xfrm>
            <a:off x="7848600" y="5410200"/>
            <a:ext cx="1104900" cy="1104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76200" y="76200"/>
            <a:ext cx="2895600" cy="762000"/>
          </a:xfrm>
        </p:spPr>
        <p:txBody>
          <a:bodyPr/>
          <a:lstStyle/>
          <a:p>
            <a:pPr algn="l"/>
            <a:r>
              <a:rPr lang="en-US">
                <a:latin typeface="Impact" charset="0"/>
              </a:rPr>
              <a:t>RESISTANCE</a:t>
            </a:r>
          </a:p>
        </p:txBody>
      </p:sp>
      <p:pic>
        <p:nvPicPr>
          <p:cNvPr id="290819"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90820" name="Text Box 4"/>
          <p:cNvSpPr txBox="1">
            <a:spLocks noChangeArrowheads="1"/>
          </p:cNvSpPr>
          <p:nvPr/>
        </p:nvSpPr>
        <p:spPr bwMode="auto">
          <a:xfrm>
            <a:off x="76200" y="4343400"/>
            <a:ext cx="7467600" cy="10699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a:solidFill>
                  <a:srgbClr val="800080"/>
                </a:solidFill>
                <a:latin typeface="Arial Narrow" charset="0"/>
              </a:rPr>
              <a:t>1930s - 1960s: throughout the southwest, Pilipino, Mexican and (white) American farm workers established schools and encouraged families to take their children out of the fields and fight for the right to free public education.  In California, the United Farm Workers grew out of this struggle and won educational access for migrant children and youth.</a:t>
            </a:r>
            <a:endParaRPr lang="en-US"/>
          </a:p>
        </p:txBody>
      </p:sp>
      <p:pic>
        <p:nvPicPr>
          <p:cNvPr id="290825" name="Picture 9"/>
          <p:cNvPicPr>
            <a:picLocks noChangeAspect="1" noChangeArrowheads="1"/>
          </p:cNvPicPr>
          <p:nvPr/>
        </p:nvPicPr>
        <p:blipFill>
          <a:blip r:embed="rId4"/>
          <a:srcRect l="12938" t="13611" r="12938" b="27222"/>
          <a:stretch>
            <a:fillRect/>
          </a:stretch>
        </p:blipFill>
        <p:spPr bwMode="auto">
          <a:xfrm>
            <a:off x="152400" y="838200"/>
            <a:ext cx="5181600" cy="3419475"/>
          </a:xfrm>
          <a:prstGeom prst="rect">
            <a:avLst/>
          </a:prstGeom>
          <a:noFill/>
          <a:ln w="9525">
            <a:noFill/>
            <a:miter lim="800000"/>
            <a:headEnd/>
            <a:tailEnd/>
          </a:ln>
          <a:effectLst/>
        </p:spPr>
      </p:pic>
      <p:pic>
        <p:nvPicPr>
          <p:cNvPr id="290828" name="Picture 12"/>
          <p:cNvPicPr>
            <a:picLocks noChangeAspect="1" noChangeArrowheads="1"/>
          </p:cNvPicPr>
          <p:nvPr/>
        </p:nvPicPr>
        <p:blipFill>
          <a:blip r:embed="rId5"/>
          <a:srcRect/>
          <a:stretch>
            <a:fillRect/>
          </a:stretch>
        </p:blipFill>
        <p:spPr bwMode="auto">
          <a:xfrm>
            <a:off x="5726113" y="228600"/>
            <a:ext cx="3265487" cy="4038600"/>
          </a:xfrm>
          <a:prstGeom prst="rect">
            <a:avLst/>
          </a:prstGeom>
          <a:noFill/>
          <a:ln w="9525">
            <a:noFill/>
            <a:miter lim="800000"/>
            <a:headEnd/>
            <a:tailEnd/>
          </a:ln>
          <a:effectLst/>
        </p:spPr>
      </p:pic>
      <p:pic>
        <p:nvPicPr>
          <p:cNvPr id="290827" name="Picture 11"/>
          <p:cNvPicPr>
            <a:picLocks noChangeAspect="1" noChangeArrowheads="1"/>
          </p:cNvPicPr>
          <p:nvPr/>
        </p:nvPicPr>
        <p:blipFill>
          <a:blip r:embed="rId6"/>
          <a:srcRect/>
          <a:stretch>
            <a:fillRect/>
          </a:stretch>
        </p:blipFill>
        <p:spPr bwMode="auto">
          <a:xfrm>
            <a:off x="4419600" y="1219200"/>
            <a:ext cx="1828800" cy="152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76200" y="152400"/>
            <a:ext cx="2895600" cy="762000"/>
          </a:xfrm>
        </p:spPr>
        <p:txBody>
          <a:bodyPr/>
          <a:lstStyle/>
          <a:p>
            <a:pPr algn="l"/>
            <a:r>
              <a:rPr lang="en-US">
                <a:latin typeface="Impact" charset="0"/>
              </a:rPr>
              <a:t>RESISTANCE</a:t>
            </a:r>
          </a:p>
        </p:txBody>
      </p:sp>
      <p:pic>
        <p:nvPicPr>
          <p:cNvPr id="303107"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303108" name="Text Box 4"/>
          <p:cNvSpPr txBox="1">
            <a:spLocks noChangeArrowheads="1"/>
          </p:cNvSpPr>
          <p:nvPr/>
        </p:nvSpPr>
        <p:spPr bwMode="auto">
          <a:xfrm>
            <a:off x="76200" y="4191000"/>
            <a:ext cx="7467600" cy="1314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a:solidFill>
                  <a:srgbClr val="800080"/>
                </a:solidFill>
                <a:latin typeface="Arial Narrow" charset="0"/>
              </a:rPr>
              <a:t>Mendez, et al v. Westminster School District, (9th Cir. 1947) was a 1946 federal court case </a:t>
            </a:r>
            <a:br>
              <a:rPr lang="en-US" sz="1600" b="1">
                <a:solidFill>
                  <a:srgbClr val="800080"/>
                </a:solidFill>
                <a:latin typeface="Arial Narrow" charset="0"/>
              </a:rPr>
            </a:br>
            <a:r>
              <a:rPr lang="en-US" sz="1600" b="1">
                <a:solidFill>
                  <a:srgbClr val="800080"/>
                </a:solidFill>
                <a:latin typeface="Arial Narrow" charset="0"/>
              </a:rPr>
              <a:t>that challenged racial segregation in Orange County, California schools. In its ruling, </a:t>
            </a:r>
            <a:br>
              <a:rPr lang="en-US" sz="1600" b="1">
                <a:solidFill>
                  <a:srgbClr val="800080"/>
                </a:solidFill>
                <a:latin typeface="Arial Narrow" charset="0"/>
              </a:rPr>
            </a:br>
            <a:r>
              <a:rPr lang="en-US" sz="1600" b="1">
                <a:solidFill>
                  <a:srgbClr val="800080"/>
                </a:solidFill>
                <a:latin typeface="Arial Narrow" charset="0"/>
              </a:rPr>
              <a:t>the United States Court of Appeals for the Ninth Circuit held that the segregation of </a:t>
            </a:r>
            <a:br>
              <a:rPr lang="en-US" sz="1600" b="1">
                <a:solidFill>
                  <a:srgbClr val="800080"/>
                </a:solidFill>
                <a:latin typeface="Arial Narrow" charset="0"/>
              </a:rPr>
            </a:br>
            <a:r>
              <a:rPr lang="en-US" sz="1600" b="1">
                <a:solidFill>
                  <a:srgbClr val="800080"/>
                </a:solidFill>
                <a:latin typeface="Arial Narrow" charset="0"/>
              </a:rPr>
              <a:t>Mexican and Mexican American students into separate "Mexican schools" </a:t>
            </a:r>
            <a:br>
              <a:rPr lang="en-US" sz="1600" b="1">
                <a:solidFill>
                  <a:srgbClr val="800080"/>
                </a:solidFill>
                <a:latin typeface="Arial Narrow" charset="0"/>
              </a:rPr>
            </a:br>
            <a:r>
              <a:rPr lang="en-US" sz="1600" b="1">
                <a:solidFill>
                  <a:srgbClr val="800080"/>
                </a:solidFill>
                <a:latin typeface="Arial Narrow" charset="0"/>
              </a:rPr>
              <a:t>was unconstitutional.</a:t>
            </a:r>
            <a:endParaRPr lang="en-US"/>
          </a:p>
        </p:txBody>
      </p:sp>
      <p:pic>
        <p:nvPicPr>
          <p:cNvPr id="303109" name="Picture 5"/>
          <p:cNvPicPr>
            <a:picLocks noChangeAspect="1" noChangeArrowheads="1"/>
          </p:cNvPicPr>
          <p:nvPr/>
        </p:nvPicPr>
        <p:blipFill>
          <a:blip r:embed="rId4"/>
          <a:srcRect/>
          <a:stretch>
            <a:fillRect/>
          </a:stretch>
        </p:blipFill>
        <p:spPr bwMode="auto">
          <a:xfrm>
            <a:off x="6510338" y="165100"/>
            <a:ext cx="2481262" cy="3873500"/>
          </a:xfrm>
          <a:prstGeom prst="rect">
            <a:avLst/>
          </a:prstGeom>
          <a:noFill/>
          <a:ln w="9525">
            <a:noFill/>
            <a:miter lim="800000"/>
            <a:headEnd/>
            <a:tailEnd/>
          </a:ln>
          <a:effectLst/>
        </p:spPr>
      </p:pic>
      <p:pic>
        <p:nvPicPr>
          <p:cNvPr id="303110" name="Picture 6"/>
          <p:cNvPicPr>
            <a:picLocks noChangeAspect="1" noChangeArrowheads="1"/>
          </p:cNvPicPr>
          <p:nvPr/>
        </p:nvPicPr>
        <p:blipFill>
          <a:blip r:embed="rId5"/>
          <a:srcRect/>
          <a:stretch>
            <a:fillRect/>
          </a:stretch>
        </p:blipFill>
        <p:spPr bwMode="auto">
          <a:xfrm>
            <a:off x="152400" y="1893888"/>
            <a:ext cx="3886200" cy="2144712"/>
          </a:xfrm>
          <a:prstGeom prst="rect">
            <a:avLst/>
          </a:prstGeom>
          <a:noFill/>
          <a:ln w="9525">
            <a:noFill/>
            <a:miter lim="800000"/>
            <a:headEnd/>
            <a:tailEnd/>
          </a:ln>
          <a:effectLst/>
        </p:spPr>
      </p:pic>
      <p:pic>
        <p:nvPicPr>
          <p:cNvPr id="303111" name="Picture 7"/>
          <p:cNvPicPr>
            <a:picLocks noChangeAspect="1" noChangeArrowheads="1"/>
          </p:cNvPicPr>
          <p:nvPr/>
        </p:nvPicPr>
        <p:blipFill>
          <a:blip r:embed="rId6"/>
          <a:srcRect/>
          <a:stretch>
            <a:fillRect/>
          </a:stretch>
        </p:blipFill>
        <p:spPr bwMode="auto">
          <a:xfrm>
            <a:off x="4146550" y="1219200"/>
            <a:ext cx="2219325"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Text Box 3"/>
          <p:cNvSpPr txBox="1">
            <a:spLocks noChangeArrowheads="1"/>
          </p:cNvSpPr>
          <p:nvPr/>
        </p:nvSpPr>
        <p:spPr bwMode="auto">
          <a:xfrm>
            <a:off x="5486400" y="469900"/>
            <a:ext cx="3429000" cy="615950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solidFill>
                  <a:srgbClr val="FF8000"/>
                </a:solidFill>
                <a:latin typeface="Impact" charset="0"/>
              </a:rPr>
              <a:t>Christian fundamentalists have</a:t>
            </a:r>
            <a:r>
              <a:rPr lang="en-US" sz="1900" b="1">
                <a:latin typeface="Arial Narrow" charset="0"/>
              </a:rPr>
              <a:t> organized over the past 40 years to take over local school boards, dominate curriculum selection, censor books and remove them from community and school libraries, protect and expand prayer and religious teaching in public school classrooms, remove sex education and contraception from schools, privatize school systems through vouchers and charters in order to expand public funding of Christian (Protestant and Catholic) schools.  The base built to control school districts was also used to build the Religious Right’s growing influence over the Republican party and politics from the school house to the White House. </a:t>
            </a:r>
          </a:p>
        </p:txBody>
      </p:sp>
      <p:pic>
        <p:nvPicPr>
          <p:cNvPr id="248836" name="Picture 4" descr="Scopes Trial Outcome Cartoon"/>
          <p:cNvPicPr>
            <a:picLocks noChangeAspect="1" noChangeArrowheads="1"/>
          </p:cNvPicPr>
          <p:nvPr/>
        </p:nvPicPr>
        <p:blipFill>
          <a:blip r:embed="rId3"/>
          <a:srcRect l="3429"/>
          <a:stretch>
            <a:fillRect/>
          </a:stretch>
        </p:blipFill>
        <p:spPr bwMode="auto">
          <a:xfrm>
            <a:off x="646113" y="381000"/>
            <a:ext cx="4459287" cy="6400800"/>
          </a:xfrm>
          <a:prstGeom prst="rect">
            <a:avLst/>
          </a:prstGeom>
          <a:noFill/>
        </p:spPr>
      </p:pic>
      <p:sp>
        <p:nvSpPr>
          <p:cNvPr id="248834" name="Rectangle 2"/>
          <p:cNvSpPr>
            <a:spLocks noGrp="1" noChangeArrowheads="1"/>
          </p:cNvSpPr>
          <p:nvPr>
            <p:ph type="title"/>
          </p:nvPr>
        </p:nvSpPr>
        <p:spPr>
          <a:xfrm>
            <a:off x="228600" y="0"/>
            <a:ext cx="6629400" cy="914400"/>
          </a:xfrm>
          <a:noFill/>
        </p:spPr>
        <p:txBody>
          <a:bodyPr/>
          <a:lstStyle/>
          <a:p>
            <a:pPr algn="l">
              <a:lnSpc>
                <a:spcPct val="90000"/>
              </a:lnSpc>
            </a:pPr>
            <a:r>
              <a:rPr lang="en-US">
                <a:solidFill>
                  <a:schemeClr val="bg2"/>
                </a:solidFill>
                <a:latin typeface="Impact" charset="0"/>
              </a:rPr>
              <a:t>TODAY…</a:t>
            </a: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76200" y="228600"/>
            <a:ext cx="2895600" cy="762000"/>
          </a:xfrm>
        </p:spPr>
        <p:txBody>
          <a:bodyPr/>
          <a:lstStyle/>
          <a:p>
            <a:pPr algn="l"/>
            <a:r>
              <a:rPr lang="en-US">
                <a:latin typeface="Impact" charset="0"/>
              </a:rPr>
              <a:t>RESISTANCE</a:t>
            </a:r>
          </a:p>
        </p:txBody>
      </p:sp>
      <p:pic>
        <p:nvPicPr>
          <p:cNvPr id="281603"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81604" name="Text Box 4"/>
          <p:cNvSpPr txBox="1">
            <a:spLocks noChangeArrowheads="1"/>
          </p:cNvSpPr>
          <p:nvPr/>
        </p:nvSpPr>
        <p:spPr bwMode="auto">
          <a:xfrm>
            <a:off x="76200" y="4708525"/>
            <a:ext cx="76962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1950s - 1970s: End of the Boarding School system and forced adoption of Indian Children to expose and reclaim the “lost generations.”</a:t>
            </a:r>
          </a:p>
        </p:txBody>
      </p:sp>
      <p:pic>
        <p:nvPicPr>
          <p:cNvPr id="281613" name="Picture 13"/>
          <p:cNvPicPr>
            <a:picLocks noChangeAspect="1" noChangeArrowheads="1"/>
          </p:cNvPicPr>
          <p:nvPr/>
        </p:nvPicPr>
        <p:blipFill>
          <a:blip r:embed="rId4"/>
          <a:srcRect b="21001"/>
          <a:stretch>
            <a:fillRect/>
          </a:stretch>
        </p:blipFill>
        <p:spPr bwMode="auto">
          <a:xfrm>
            <a:off x="3133725" y="1066800"/>
            <a:ext cx="3190875" cy="3581400"/>
          </a:xfrm>
          <a:prstGeom prst="rect">
            <a:avLst/>
          </a:prstGeom>
          <a:noFill/>
          <a:ln w="9525">
            <a:noFill/>
            <a:miter lim="800000"/>
            <a:headEnd/>
            <a:tailEnd/>
          </a:ln>
          <a:effectLst/>
        </p:spPr>
      </p:pic>
      <p:pic>
        <p:nvPicPr>
          <p:cNvPr id="281614" name="Picture 14"/>
          <p:cNvPicPr>
            <a:picLocks noChangeAspect="1" noChangeArrowheads="1"/>
          </p:cNvPicPr>
          <p:nvPr/>
        </p:nvPicPr>
        <p:blipFill>
          <a:blip r:embed="rId5"/>
          <a:srcRect/>
          <a:stretch>
            <a:fillRect/>
          </a:stretch>
        </p:blipFill>
        <p:spPr bwMode="auto">
          <a:xfrm>
            <a:off x="6324600" y="914400"/>
            <a:ext cx="2743200" cy="2646363"/>
          </a:xfrm>
          <a:prstGeom prst="rect">
            <a:avLst/>
          </a:prstGeom>
          <a:noFill/>
          <a:ln w="9525">
            <a:noFill/>
            <a:miter lim="800000"/>
            <a:headEnd/>
            <a:tailEnd/>
          </a:ln>
          <a:effectLst/>
        </p:spPr>
      </p:pic>
      <p:pic>
        <p:nvPicPr>
          <p:cNvPr id="281618" name="Picture 18"/>
          <p:cNvPicPr>
            <a:picLocks noChangeAspect="1" noChangeArrowheads="1"/>
          </p:cNvPicPr>
          <p:nvPr/>
        </p:nvPicPr>
        <p:blipFill>
          <a:blip r:embed="rId6"/>
          <a:srcRect b="6000"/>
          <a:stretch>
            <a:fillRect/>
          </a:stretch>
        </p:blipFill>
        <p:spPr bwMode="auto">
          <a:xfrm>
            <a:off x="204788" y="1066800"/>
            <a:ext cx="2857500" cy="3581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9" name="Picture 11"/>
          <p:cNvPicPr>
            <a:picLocks noChangeAspect="1" noChangeArrowheads="1"/>
          </p:cNvPicPr>
          <p:nvPr/>
        </p:nvPicPr>
        <p:blipFill>
          <a:blip r:embed="rId3"/>
          <a:srcRect b="24243"/>
          <a:stretch>
            <a:fillRect/>
          </a:stretch>
        </p:blipFill>
        <p:spPr bwMode="auto">
          <a:xfrm>
            <a:off x="3276600" y="228600"/>
            <a:ext cx="5715000" cy="2482850"/>
          </a:xfrm>
          <a:prstGeom prst="rect">
            <a:avLst/>
          </a:prstGeom>
          <a:noFill/>
          <a:ln w="9525">
            <a:noFill/>
            <a:miter lim="800000"/>
            <a:headEnd/>
            <a:tailEnd/>
          </a:ln>
          <a:effectLst/>
        </p:spPr>
      </p:pic>
      <p:sp>
        <p:nvSpPr>
          <p:cNvPr id="386050" name="Rectangle 2"/>
          <p:cNvSpPr>
            <a:spLocks noGrp="1" noChangeArrowheads="1"/>
          </p:cNvSpPr>
          <p:nvPr>
            <p:ph type="title"/>
          </p:nvPr>
        </p:nvSpPr>
        <p:spPr>
          <a:xfrm>
            <a:off x="152400" y="304800"/>
            <a:ext cx="2895600" cy="762000"/>
          </a:xfrm>
        </p:spPr>
        <p:txBody>
          <a:bodyPr/>
          <a:lstStyle/>
          <a:p>
            <a:pPr algn="l"/>
            <a:r>
              <a:rPr lang="en-US">
                <a:latin typeface="Impact" charset="0"/>
              </a:rPr>
              <a:t>RESISTANCE</a:t>
            </a:r>
          </a:p>
        </p:txBody>
      </p:sp>
      <p:pic>
        <p:nvPicPr>
          <p:cNvPr id="386051" name="Picture 3"/>
          <p:cNvPicPr>
            <a:picLocks noChangeAspect="1" noChangeArrowheads="1"/>
          </p:cNvPicPr>
          <p:nvPr/>
        </p:nvPicPr>
        <p:blipFill>
          <a:blip r:embed="rId4"/>
          <a:srcRect/>
          <a:stretch>
            <a:fillRect/>
          </a:stretch>
        </p:blipFill>
        <p:spPr bwMode="auto">
          <a:xfrm>
            <a:off x="0" y="3971925"/>
            <a:ext cx="9144000" cy="2886075"/>
          </a:xfrm>
          <a:prstGeom prst="rect">
            <a:avLst/>
          </a:prstGeom>
          <a:noFill/>
        </p:spPr>
      </p:pic>
      <p:sp>
        <p:nvSpPr>
          <p:cNvPr id="386052" name="Text Box 4"/>
          <p:cNvSpPr txBox="1">
            <a:spLocks noChangeArrowheads="1"/>
          </p:cNvSpPr>
          <p:nvPr/>
        </p:nvSpPr>
        <p:spPr bwMode="auto">
          <a:xfrm>
            <a:off x="76200" y="4191000"/>
            <a:ext cx="7467600" cy="1925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a:solidFill>
                  <a:srgbClr val="800080"/>
                </a:solidFill>
                <a:latin typeface="Arial Narrow" charset="0"/>
              </a:rPr>
              <a:t>1954: The Brown v. Board of Education decision of the United States Supreme Court declared that state laws establishing separate public schools for black and white students were unconstitutional. The decision overturned the Court’s Plessey v. Ferguson decision of 1896 which allowed state-sponsored segregation. </a:t>
            </a:r>
            <a:r>
              <a:rPr lang="en-US" sz="1600" b="1">
                <a:solidFill>
                  <a:schemeClr val="bg2"/>
                </a:solidFill>
                <a:latin typeface="Arial Narrow" charset="0"/>
              </a:rPr>
              <a:t>Little Rock 9, James Meredith and </a:t>
            </a:r>
            <a:br>
              <a:rPr lang="en-US" sz="1600" b="1">
                <a:solidFill>
                  <a:schemeClr val="bg2"/>
                </a:solidFill>
                <a:latin typeface="Arial Narrow" charset="0"/>
              </a:rPr>
            </a:br>
            <a:r>
              <a:rPr lang="en-US" sz="1600" b="1">
                <a:solidFill>
                  <a:schemeClr val="bg2"/>
                </a:solidFill>
                <a:latin typeface="Arial Narrow" charset="0"/>
              </a:rPr>
              <a:t>thousands of unknown youth heroes take the first dangerous steps into </a:t>
            </a:r>
            <a:br>
              <a:rPr lang="en-US" sz="1600" b="1">
                <a:solidFill>
                  <a:schemeClr val="bg2"/>
                </a:solidFill>
                <a:latin typeface="Arial Narrow" charset="0"/>
              </a:rPr>
            </a:br>
            <a:r>
              <a:rPr lang="en-US" sz="1600" b="1">
                <a:solidFill>
                  <a:schemeClr val="bg2"/>
                </a:solidFill>
                <a:latin typeface="Arial Narrow" charset="0"/>
              </a:rPr>
              <a:t>white schools.</a:t>
            </a:r>
          </a:p>
          <a:p>
            <a:pPr>
              <a:spcBef>
                <a:spcPct val="50000"/>
              </a:spcBef>
            </a:pPr>
            <a:endParaRPr lang="en-US" sz="1600" b="1">
              <a:solidFill>
                <a:srgbClr val="800080"/>
              </a:solidFill>
              <a:latin typeface="Arial Narrow" charset="0"/>
            </a:endParaRPr>
          </a:p>
        </p:txBody>
      </p:sp>
      <p:pic>
        <p:nvPicPr>
          <p:cNvPr id="386056" name="Picture 8"/>
          <p:cNvPicPr>
            <a:picLocks noChangeAspect="1" noChangeArrowheads="1"/>
          </p:cNvPicPr>
          <p:nvPr/>
        </p:nvPicPr>
        <p:blipFill>
          <a:blip r:embed="rId5"/>
          <a:srcRect t="18274"/>
          <a:stretch>
            <a:fillRect/>
          </a:stretch>
        </p:blipFill>
        <p:spPr bwMode="auto">
          <a:xfrm>
            <a:off x="6172200" y="2265363"/>
            <a:ext cx="2819400" cy="1773237"/>
          </a:xfrm>
          <a:prstGeom prst="rect">
            <a:avLst/>
          </a:prstGeom>
          <a:noFill/>
          <a:ln w="9525">
            <a:noFill/>
            <a:miter lim="800000"/>
            <a:headEnd/>
            <a:tailEnd/>
          </a:ln>
          <a:effectLst/>
        </p:spPr>
      </p:pic>
      <p:pic>
        <p:nvPicPr>
          <p:cNvPr id="386057" name="Picture 9"/>
          <p:cNvPicPr>
            <a:picLocks noChangeAspect="1" noChangeArrowheads="1"/>
          </p:cNvPicPr>
          <p:nvPr/>
        </p:nvPicPr>
        <p:blipFill>
          <a:blip r:embed="rId6"/>
          <a:srcRect/>
          <a:stretch>
            <a:fillRect/>
          </a:stretch>
        </p:blipFill>
        <p:spPr bwMode="auto">
          <a:xfrm>
            <a:off x="3505200" y="1528763"/>
            <a:ext cx="2743200" cy="2509837"/>
          </a:xfrm>
          <a:prstGeom prst="rect">
            <a:avLst/>
          </a:prstGeom>
          <a:noFill/>
          <a:ln w="9525">
            <a:noFill/>
            <a:miter lim="800000"/>
            <a:headEnd/>
            <a:tailEnd/>
          </a:ln>
          <a:effectLst/>
        </p:spPr>
      </p:pic>
      <p:pic>
        <p:nvPicPr>
          <p:cNvPr id="386058" name="Picture 10"/>
          <p:cNvPicPr>
            <a:picLocks noChangeAspect="1" noChangeArrowheads="1"/>
          </p:cNvPicPr>
          <p:nvPr/>
        </p:nvPicPr>
        <p:blipFill>
          <a:blip r:embed="rId7"/>
          <a:srcRect/>
          <a:stretch>
            <a:fillRect/>
          </a:stretch>
        </p:blipFill>
        <p:spPr bwMode="auto">
          <a:xfrm>
            <a:off x="203200" y="1493838"/>
            <a:ext cx="3302000" cy="2557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Rectangle 3"/>
          <p:cNvSpPr>
            <a:spLocks noGrp="1" noChangeArrowheads="1"/>
          </p:cNvSpPr>
          <p:nvPr>
            <p:ph type="title"/>
          </p:nvPr>
        </p:nvSpPr>
        <p:spPr>
          <a:xfrm>
            <a:off x="152400" y="304800"/>
            <a:ext cx="2895600" cy="762000"/>
          </a:xfrm>
        </p:spPr>
        <p:txBody>
          <a:bodyPr/>
          <a:lstStyle/>
          <a:p>
            <a:pPr algn="l"/>
            <a:r>
              <a:rPr lang="en-US">
                <a:latin typeface="Impact" charset="0"/>
              </a:rPr>
              <a:t>RESISTANCE</a:t>
            </a:r>
          </a:p>
        </p:txBody>
      </p:sp>
      <p:pic>
        <p:nvPicPr>
          <p:cNvPr id="388100" name="Picture 4"/>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388101" name="Text Box 5"/>
          <p:cNvSpPr txBox="1">
            <a:spLocks noChangeArrowheads="1"/>
          </p:cNvSpPr>
          <p:nvPr/>
        </p:nvSpPr>
        <p:spPr bwMode="auto">
          <a:xfrm>
            <a:off x="152400" y="4343400"/>
            <a:ext cx="7467600" cy="10699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a:solidFill>
                  <a:srgbClr val="800080"/>
                </a:solidFill>
                <a:latin typeface="Arial Narrow" charset="0"/>
              </a:rPr>
              <a:t>1960: The State of California enacted the Master plan for Higher Education, the largest </a:t>
            </a:r>
            <a:br>
              <a:rPr lang="en-US" sz="1600" b="1">
                <a:solidFill>
                  <a:srgbClr val="800080"/>
                </a:solidFill>
                <a:latin typeface="Arial Narrow" charset="0"/>
              </a:rPr>
            </a:br>
            <a:r>
              <a:rPr lang="en-US" sz="1600" b="1">
                <a:solidFill>
                  <a:srgbClr val="800080"/>
                </a:solidFill>
                <a:latin typeface="Arial Narrow" charset="0"/>
              </a:rPr>
              <a:t>commitment to higher education ever made in the world.  It promised that a place would be available in the state’s college and university system for every high school  graduate </a:t>
            </a:r>
            <a:br>
              <a:rPr lang="en-US" sz="1600" b="1">
                <a:solidFill>
                  <a:srgbClr val="800080"/>
                </a:solidFill>
                <a:latin typeface="Arial Narrow" charset="0"/>
              </a:rPr>
            </a:br>
            <a:r>
              <a:rPr lang="en-US" sz="1600" b="1">
                <a:solidFill>
                  <a:srgbClr val="800080"/>
                </a:solidFill>
                <a:latin typeface="Arial Narrow" charset="0"/>
              </a:rPr>
              <a:t>or person otherwise qualified. </a:t>
            </a:r>
            <a:r>
              <a:rPr lang="en-US" sz="1600" b="1" i="1" u="sng">
                <a:solidFill>
                  <a:schemeClr val="bg2"/>
                </a:solidFill>
                <a:latin typeface="Arial Narrow" charset="0"/>
              </a:rPr>
              <a:t>LAUSD HAD A 80% GRADUATION RATE.</a:t>
            </a:r>
            <a:endParaRPr lang="en-US" sz="1600" b="1">
              <a:solidFill>
                <a:srgbClr val="800080"/>
              </a:solidFill>
              <a:latin typeface="Arial Narrow" charset="0"/>
            </a:endParaRPr>
          </a:p>
        </p:txBody>
      </p:sp>
      <p:pic>
        <p:nvPicPr>
          <p:cNvPr id="388105" name="Picture 9"/>
          <p:cNvPicPr>
            <a:picLocks noChangeAspect="1" noChangeArrowheads="1"/>
          </p:cNvPicPr>
          <p:nvPr/>
        </p:nvPicPr>
        <p:blipFill>
          <a:blip r:embed="rId4"/>
          <a:srcRect/>
          <a:stretch>
            <a:fillRect/>
          </a:stretch>
        </p:blipFill>
        <p:spPr bwMode="auto">
          <a:xfrm>
            <a:off x="3505200" y="76200"/>
            <a:ext cx="4495800" cy="4335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28600" y="76200"/>
            <a:ext cx="2895600" cy="762000"/>
          </a:xfrm>
        </p:spPr>
        <p:txBody>
          <a:bodyPr/>
          <a:lstStyle/>
          <a:p>
            <a:pPr algn="l"/>
            <a:r>
              <a:rPr lang="en-US">
                <a:latin typeface="Impact" charset="0"/>
              </a:rPr>
              <a:t>RESISTANCE</a:t>
            </a:r>
          </a:p>
        </p:txBody>
      </p:sp>
      <p:pic>
        <p:nvPicPr>
          <p:cNvPr id="232451"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32452" name="Text Box 4"/>
          <p:cNvSpPr txBox="1">
            <a:spLocks noChangeArrowheads="1"/>
          </p:cNvSpPr>
          <p:nvPr/>
        </p:nvSpPr>
        <p:spPr bwMode="auto">
          <a:xfrm>
            <a:off x="228600" y="4419600"/>
            <a:ext cx="79248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Narrow" charset="0"/>
              </a:rPr>
              <a:t>1963: </a:t>
            </a:r>
            <a:r>
              <a:rPr lang="en-US" sz="2000" b="1">
                <a:solidFill>
                  <a:srgbClr val="800080"/>
                </a:solidFill>
                <a:latin typeface="Arial Narrow" charset="0"/>
              </a:rPr>
              <a:t>Student Nonviolent Coordinating Committee creates Freedom Schools to focus on literacy, youth leadership development and popular </a:t>
            </a:r>
            <a:br>
              <a:rPr lang="en-US" sz="2000" b="1">
                <a:solidFill>
                  <a:srgbClr val="800080"/>
                </a:solidFill>
                <a:latin typeface="Arial Narrow" charset="0"/>
              </a:rPr>
            </a:br>
            <a:r>
              <a:rPr lang="en-US" sz="2000" b="1">
                <a:solidFill>
                  <a:srgbClr val="800080"/>
                </a:solidFill>
                <a:latin typeface="Arial Narrow" charset="0"/>
              </a:rPr>
              <a:t>education in their work for Black liberation and voting rights in </a:t>
            </a:r>
            <a:br>
              <a:rPr lang="en-US" sz="2000" b="1">
                <a:solidFill>
                  <a:srgbClr val="800080"/>
                </a:solidFill>
                <a:latin typeface="Arial Narrow" charset="0"/>
              </a:rPr>
            </a:br>
            <a:r>
              <a:rPr lang="en-US" sz="2000" b="1">
                <a:solidFill>
                  <a:srgbClr val="800080"/>
                </a:solidFill>
                <a:latin typeface="Arial Narrow" charset="0"/>
              </a:rPr>
              <a:t>the south.</a:t>
            </a:r>
            <a:endParaRPr lang="en-US" sz="2000" b="1">
              <a:latin typeface="Arial Narrow" charset="0"/>
            </a:endParaRPr>
          </a:p>
        </p:txBody>
      </p:sp>
      <p:pic>
        <p:nvPicPr>
          <p:cNvPr id="232454" name="Picture 6"/>
          <p:cNvPicPr>
            <a:picLocks noChangeAspect="1" noChangeArrowheads="1"/>
          </p:cNvPicPr>
          <p:nvPr/>
        </p:nvPicPr>
        <p:blipFill>
          <a:blip r:embed="rId4"/>
          <a:srcRect/>
          <a:stretch>
            <a:fillRect/>
          </a:stretch>
        </p:blipFill>
        <p:spPr bwMode="auto">
          <a:xfrm>
            <a:off x="4724400" y="0"/>
            <a:ext cx="1447800" cy="1447800"/>
          </a:xfrm>
          <a:prstGeom prst="rect">
            <a:avLst/>
          </a:prstGeom>
          <a:noFill/>
          <a:ln w="9525">
            <a:noFill/>
            <a:miter lim="800000"/>
            <a:headEnd/>
            <a:tailEnd/>
          </a:ln>
          <a:effectLst/>
        </p:spPr>
      </p:pic>
      <p:pic>
        <p:nvPicPr>
          <p:cNvPr id="232455" name="Picture 7"/>
          <p:cNvPicPr>
            <a:picLocks noChangeAspect="1" noChangeArrowheads="1"/>
          </p:cNvPicPr>
          <p:nvPr/>
        </p:nvPicPr>
        <p:blipFill>
          <a:blip r:embed="rId5"/>
          <a:srcRect/>
          <a:stretch>
            <a:fillRect/>
          </a:stretch>
        </p:blipFill>
        <p:spPr bwMode="auto">
          <a:xfrm>
            <a:off x="4800600" y="1384300"/>
            <a:ext cx="4038600" cy="2730500"/>
          </a:xfrm>
          <a:prstGeom prst="rect">
            <a:avLst/>
          </a:prstGeom>
          <a:noFill/>
          <a:ln w="9525">
            <a:noFill/>
            <a:miter lim="800000"/>
            <a:headEnd/>
            <a:tailEnd/>
          </a:ln>
          <a:effectLst/>
        </p:spPr>
      </p:pic>
      <p:pic>
        <p:nvPicPr>
          <p:cNvPr id="232456" name="Picture 8"/>
          <p:cNvPicPr>
            <a:picLocks noChangeAspect="1" noChangeArrowheads="1"/>
          </p:cNvPicPr>
          <p:nvPr/>
        </p:nvPicPr>
        <p:blipFill>
          <a:blip r:embed="rId6"/>
          <a:srcRect/>
          <a:stretch>
            <a:fillRect/>
          </a:stretch>
        </p:blipFill>
        <p:spPr bwMode="auto">
          <a:xfrm>
            <a:off x="304800" y="914400"/>
            <a:ext cx="4267200" cy="3524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3"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pic>
        <p:nvPicPr>
          <p:cNvPr id="409605" name="Picture 5"/>
          <p:cNvPicPr>
            <a:picLocks noChangeAspect="1" noChangeArrowheads="1"/>
          </p:cNvPicPr>
          <p:nvPr/>
        </p:nvPicPr>
        <p:blipFill>
          <a:blip r:embed="rId4"/>
          <a:srcRect/>
          <a:stretch>
            <a:fillRect/>
          </a:stretch>
        </p:blipFill>
        <p:spPr bwMode="auto">
          <a:xfrm>
            <a:off x="7391400" y="152400"/>
            <a:ext cx="1447800" cy="1447800"/>
          </a:xfrm>
          <a:prstGeom prst="rect">
            <a:avLst/>
          </a:prstGeom>
          <a:noFill/>
          <a:ln w="9525">
            <a:noFill/>
            <a:miter lim="800000"/>
            <a:headEnd/>
            <a:tailEnd/>
          </a:ln>
          <a:effectLst/>
        </p:spPr>
      </p:pic>
      <p:pic>
        <p:nvPicPr>
          <p:cNvPr id="409609" name="Picture 9" descr="SNCCFreedomSchool"/>
          <p:cNvPicPr>
            <a:picLocks noChangeAspect="1" noChangeArrowheads="1"/>
          </p:cNvPicPr>
          <p:nvPr/>
        </p:nvPicPr>
        <p:blipFill>
          <a:blip r:embed="rId5"/>
          <a:srcRect t="15416"/>
          <a:stretch>
            <a:fillRect/>
          </a:stretch>
        </p:blipFill>
        <p:spPr bwMode="auto">
          <a:xfrm>
            <a:off x="303213" y="228600"/>
            <a:ext cx="6707187" cy="5018088"/>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3"/>
          <a:srcRect/>
          <a:stretch>
            <a:fillRect/>
          </a:stretch>
        </p:blipFill>
        <p:spPr bwMode="auto">
          <a:xfrm>
            <a:off x="0" y="268288"/>
            <a:ext cx="9144000" cy="6208712"/>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228600" y="76200"/>
            <a:ext cx="2895600" cy="762000"/>
          </a:xfrm>
        </p:spPr>
        <p:txBody>
          <a:bodyPr/>
          <a:lstStyle/>
          <a:p>
            <a:pPr algn="l"/>
            <a:r>
              <a:rPr lang="en-US">
                <a:latin typeface="Impact" charset="0"/>
              </a:rPr>
              <a:t>RESISTANCE</a:t>
            </a:r>
          </a:p>
        </p:txBody>
      </p:sp>
      <p:pic>
        <p:nvPicPr>
          <p:cNvPr id="379907"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379908" name="Text Box 4"/>
          <p:cNvSpPr txBox="1">
            <a:spLocks noChangeArrowheads="1"/>
          </p:cNvSpPr>
          <p:nvPr/>
        </p:nvSpPr>
        <p:spPr bwMode="auto">
          <a:xfrm>
            <a:off x="228600" y="3489325"/>
            <a:ext cx="8610600" cy="1920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800080"/>
                </a:solidFill>
                <a:latin typeface="Arial Narrow" charset="0"/>
              </a:rPr>
              <a:t>United Mexican American Students, the Brown Berets and Chicano teachers provide leadership training and organizing support to high school students in East L.A. leading to the 1968 High School Walk Outs (also known as the Blow Outs).  </a:t>
            </a:r>
            <a:br>
              <a:rPr lang="en-US" sz="2000" b="1">
                <a:solidFill>
                  <a:srgbClr val="800080"/>
                </a:solidFill>
                <a:latin typeface="Arial Narrow" charset="0"/>
              </a:rPr>
            </a:br>
            <a:r>
              <a:rPr lang="en-US" sz="2000" b="1">
                <a:solidFill>
                  <a:srgbClr val="800080"/>
                </a:solidFill>
                <a:latin typeface="Arial Narrow" charset="0"/>
              </a:rPr>
              <a:t>As many as 20,000 students participate, forcing LAUSD to implement </a:t>
            </a:r>
            <a:br>
              <a:rPr lang="en-US" sz="2000" b="1">
                <a:solidFill>
                  <a:srgbClr val="800080"/>
                </a:solidFill>
                <a:latin typeface="Arial Narrow" charset="0"/>
              </a:rPr>
            </a:br>
            <a:r>
              <a:rPr lang="en-US" sz="2000" b="1">
                <a:solidFill>
                  <a:srgbClr val="800080"/>
                </a:solidFill>
                <a:latin typeface="Arial Narrow" charset="0"/>
              </a:rPr>
              <a:t>Chicano Studies, hiring of Chicano teachers and administrators, and </a:t>
            </a:r>
            <a:br>
              <a:rPr lang="en-US" sz="2000" b="1">
                <a:solidFill>
                  <a:srgbClr val="800080"/>
                </a:solidFill>
                <a:latin typeface="Arial Narrow" charset="0"/>
              </a:rPr>
            </a:br>
            <a:r>
              <a:rPr lang="en-US" sz="2000" b="1">
                <a:solidFill>
                  <a:srgbClr val="800080"/>
                </a:solidFill>
                <a:latin typeface="Arial Narrow" charset="0"/>
              </a:rPr>
              <a:t>improvements in school conditions and college access.</a:t>
            </a:r>
            <a:endParaRPr lang="en-US" sz="2000" b="1">
              <a:latin typeface="Arial Narrow" charset="0"/>
            </a:endParaRPr>
          </a:p>
        </p:txBody>
      </p:sp>
      <p:pic>
        <p:nvPicPr>
          <p:cNvPr id="379910" name="Picture 6"/>
          <p:cNvPicPr>
            <a:picLocks noChangeAspect="1" noChangeArrowheads="1"/>
          </p:cNvPicPr>
          <p:nvPr/>
        </p:nvPicPr>
        <p:blipFill>
          <a:blip r:embed="rId4"/>
          <a:srcRect/>
          <a:stretch>
            <a:fillRect/>
          </a:stretch>
        </p:blipFill>
        <p:spPr bwMode="auto">
          <a:xfrm>
            <a:off x="5562600" y="1533525"/>
            <a:ext cx="3403600" cy="1819275"/>
          </a:xfrm>
          <a:prstGeom prst="rect">
            <a:avLst/>
          </a:prstGeom>
          <a:noFill/>
          <a:ln w="9525">
            <a:noFill/>
            <a:miter lim="800000"/>
            <a:headEnd/>
            <a:tailEnd/>
          </a:ln>
          <a:effectLst/>
        </p:spPr>
      </p:pic>
      <p:pic>
        <p:nvPicPr>
          <p:cNvPr id="379911" name="Picture 7"/>
          <p:cNvPicPr>
            <a:picLocks noChangeAspect="1" noChangeArrowheads="1"/>
          </p:cNvPicPr>
          <p:nvPr/>
        </p:nvPicPr>
        <p:blipFill>
          <a:blip r:embed="rId5"/>
          <a:srcRect/>
          <a:stretch>
            <a:fillRect/>
          </a:stretch>
        </p:blipFill>
        <p:spPr bwMode="auto">
          <a:xfrm>
            <a:off x="342900" y="762000"/>
            <a:ext cx="3162300" cy="2578100"/>
          </a:xfrm>
          <a:prstGeom prst="rect">
            <a:avLst/>
          </a:prstGeom>
          <a:noFill/>
          <a:ln w="9525">
            <a:noFill/>
            <a:miter lim="800000"/>
            <a:headEnd/>
            <a:tailEnd/>
          </a:ln>
          <a:effectLst/>
        </p:spPr>
      </p:pic>
      <p:pic>
        <p:nvPicPr>
          <p:cNvPr id="379912" name="Picture 8"/>
          <p:cNvPicPr>
            <a:picLocks noChangeAspect="1" noChangeArrowheads="1"/>
          </p:cNvPicPr>
          <p:nvPr/>
        </p:nvPicPr>
        <p:blipFill>
          <a:blip r:embed="rId6"/>
          <a:srcRect/>
          <a:stretch>
            <a:fillRect/>
          </a:stretch>
        </p:blipFill>
        <p:spPr bwMode="auto">
          <a:xfrm>
            <a:off x="7277100" y="338138"/>
            <a:ext cx="1638300" cy="1109662"/>
          </a:xfrm>
          <a:prstGeom prst="rect">
            <a:avLst/>
          </a:prstGeom>
          <a:noFill/>
          <a:ln w="9525">
            <a:noFill/>
            <a:miter lim="800000"/>
            <a:headEnd/>
            <a:tailEnd/>
          </a:ln>
          <a:effectLst/>
        </p:spPr>
      </p:pic>
      <p:pic>
        <p:nvPicPr>
          <p:cNvPr id="379913" name="Picture 9"/>
          <p:cNvPicPr>
            <a:picLocks noChangeAspect="1" noChangeArrowheads="1"/>
          </p:cNvPicPr>
          <p:nvPr/>
        </p:nvPicPr>
        <p:blipFill>
          <a:blip r:embed="rId7"/>
          <a:srcRect/>
          <a:stretch>
            <a:fillRect/>
          </a:stretch>
        </p:blipFill>
        <p:spPr bwMode="auto">
          <a:xfrm>
            <a:off x="3581400" y="762000"/>
            <a:ext cx="1874838" cy="2590800"/>
          </a:xfrm>
          <a:prstGeom prst="rect">
            <a:avLst/>
          </a:prstGeom>
          <a:noFill/>
          <a:ln w="9525">
            <a:noFill/>
            <a:miter lim="800000"/>
            <a:headEnd/>
            <a:tailEnd/>
          </a:ln>
          <a:effectLst/>
        </p:spPr>
      </p:pic>
      <p:pic>
        <p:nvPicPr>
          <p:cNvPr id="379914" name="Picture 10"/>
          <p:cNvPicPr>
            <a:picLocks noChangeAspect="1" noChangeArrowheads="1"/>
          </p:cNvPicPr>
          <p:nvPr/>
        </p:nvPicPr>
        <p:blipFill>
          <a:blip r:embed="rId8"/>
          <a:srcRect/>
          <a:stretch>
            <a:fillRect/>
          </a:stretch>
        </p:blipFill>
        <p:spPr bwMode="auto">
          <a:xfrm>
            <a:off x="6400800" y="6172200"/>
            <a:ext cx="2667000" cy="677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10" name="Picture 10"/>
          <p:cNvPicPr>
            <a:picLocks noChangeAspect="1" noChangeArrowheads="1"/>
          </p:cNvPicPr>
          <p:nvPr/>
        </p:nvPicPr>
        <p:blipFill>
          <a:blip r:embed="rId3"/>
          <a:srcRect/>
          <a:stretch>
            <a:fillRect/>
          </a:stretch>
        </p:blipFill>
        <p:spPr bwMode="auto">
          <a:xfrm>
            <a:off x="228600" y="533400"/>
            <a:ext cx="8686800" cy="56562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2895600" cy="762000"/>
          </a:xfrm>
        </p:spPr>
        <p:txBody>
          <a:bodyPr/>
          <a:lstStyle/>
          <a:p>
            <a:pPr algn="l"/>
            <a:r>
              <a:rPr lang="en-US">
                <a:latin typeface="Impact" charset="0"/>
              </a:rPr>
              <a:t>RESISTANCE</a:t>
            </a:r>
          </a:p>
        </p:txBody>
      </p:sp>
      <p:pic>
        <p:nvPicPr>
          <p:cNvPr id="377859"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377860" name="Text Box 4"/>
          <p:cNvSpPr txBox="1">
            <a:spLocks noChangeArrowheads="1"/>
          </p:cNvSpPr>
          <p:nvPr/>
        </p:nvSpPr>
        <p:spPr bwMode="auto">
          <a:xfrm>
            <a:off x="76200" y="4175125"/>
            <a:ext cx="86106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Narrow" charset="0"/>
              </a:rPr>
              <a:t>1969:</a:t>
            </a:r>
            <a:r>
              <a:rPr lang="en-US" sz="2000" b="1">
                <a:solidFill>
                  <a:srgbClr val="800080"/>
                </a:solidFill>
                <a:latin typeface="Arial Narrow" charset="0"/>
              </a:rPr>
              <a:t> Black Panthers create community schools, as well as the nation’s first </a:t>
            </a:r>
            <a:br>
              <a:rPr lang="en-US" sz="2000" b="1">
                <a:solidFill>
                  <a:srgbClr val="800080"/>
                </a:solidFill>
                <a:latin typeface="Arial Narrow" charset="0"/>
              </a:rPr>
            </a:br>
            <a:r>
              <a:rPr lang="en-US" sz="2000" b="1">
                <a:solidFill>
                  <a:srgbClr val="800080"/>
                </a:solidFill>
                <a:latin typeface="Arial Narrow" charset="0"/>
              </a:rPr>
              <a:t>free breakfast programs.  (The Young Lords also establish free breakfast </a:t>
            </a:r>
            <a:br>
              <a:rPr lang="en-US" sz="2000" b="1">
                <a:solidFill>
                  <a:srgbClr val="800080"/>
                </a:solidFill>
                <a:latin typeface="Arial Narrow" charset="0"/>
              </a:rPr>
            </a:br>
            <a:r>
              <a:rPr lang="en-US" sz="2000" b="1">
                <a:solidFill>
                  <a:srgbClr val="800080"/>
                </a:solidFill>
                <a:latin typeface="Arial Narrow" charset="0"/>
              </a:rPr>
              <a:t>programs.)  The U.S. government copied the breakfast program </a:t>
            </a:r>
            <a:br>
              <a:rPr lang="en-US" sz="2000" b="1">
                <a:solidFill>
                  <a:srgbClr val="800080"/>
                </a:solidFill>
                <a:latin typeface="Arial Narrow" charset="0"/>
              </a:rPr>
            </a:br>
            <a:r>
              <a:rPr lang="en-US" sz="2000" b="1">
                <a:solidFill>
                  <a:srgbClr val="800080"/>
                </a:solidFill>
                <a:latin typeface="Arial Narrow" charset="0"/>
              </a:rPr>
              <a:t>nationwide, and it is still in operation today.</a:t>
            </a:r>
            <a:r>
              <a:rPr lang="en-US" sz="2000" b="1">
                <a:latin typeface="Arial Narrow" charset="0"/>
              </a:rPr>
              <a:t>   </a:t>
            </a:r>
          </a:p>
        </p:txBody>
      </p:sp>
      <p:pic>
        <p:nvPicPr>
          <p:cNvPr id="377861" name="Picture 5"/>
          <p:cNvPicPr>
            <a:picLocks noChangeAspect="1" noChangeArrowheads="1"/>
          </p:cNvPicPr>
          <p:nvPr/>
        </p:nvPicPr>
        <p:blipFill>
          <a:blip r:embed="rId4"/>
          <a:srcRect/>
          <a:stretch>
            <a:fillRect/>
          </a:stretch>
        </p:blipFill>
        <p:spPr bwMode="auto">
          <a:xfrm>
            <a:off x="152400" y="858838"/>
            <a:ext cx="4038600" cy="3179762"/>
          </a:xfrm>
          <a:prstGeom prst="rect">
            <a:avLst/>
          </a:prstGeom>
          <a:noFill/>
          <a:ln w="9525">
            <a:noFill/>
            <a:miter lim="800000"/>
            <a:headEnd/>
            <a:tailEnd/>
          </a:ln>
          <a:effectLst/>
        </p:spPr>
      </p:pic>
      <p:pic>
        <p:nvPicPr>
          <p:cNvPr id="377862" name="Picture 6"/>
          <p:cNvPicPr>
            <a:picLocks noChangeAspect="1" noChangeArrowheads="1"/>
          </p:cNvPicPr>
          <p:nvPr/>
        </p:nvPicPr>
        <p:blipFill>
          <a:blip r:embed="rId5"/>
          <a:srcRect/>
          <a:stretch>
            <a:fillRect/>
          </a:stretch>
        </p:blipFill>
        <p:spPr bwMode="auto">
          <a:xfrm>
            <a:off x="7391400" y="152400"/>
            <a:ext cx="1524000" cy="1139825"/>
          </a:xfrm>
          <a:prstGeom prst="rect">
            <a:avLst/>
          </a:prstGeom>
          <a:noFill/>
          <a:ln w="9525">
            <a:noFill/>
            <a:miter lim="800000"/>
            <a:headEnd/>
            <a:tailEnd/>
          </a:ln>
          <a:effectLst/>
        </p:spPr>
      </p:pic>
      <p:pic>
        <p:nvPicPr>
          <p:cNvPr id="377865" name="Picture 9"/>
          <p:cNvPicPr>
            <a:picLocks noChangeAspect="1" noChangeArrowheads="1"/>
          </p:cNvPicPr>
          <p:nvPr/>
        </p:nvPicPr>
        <p:blipFill>
          <a:blip r:embed="rId6"/>
          <a:srcRect/>
          <a:stretch>
            <a:fillRect/>
          </a:stretch>
        </p:blipFill>
        <p:spPr bwMode="auto">
          <a:xfrm>
            <a:off x="4343400" y="1409700"/>
            <a:ext cx="4648200" cy="2598738"/>
          </a:xfrm>
          <a:prstGeom prst="rect">
            <a:avLst/>
          </a:prstGeom>
          <a:noFill/>
          <a:ln w="9525">
            <a:noFill/>
            <a:miter lim="800000"/>
            <a:headEnd/>
            <a:tailEnd/>
          </a:ln>
          <a:effectLst/>
        </p:spPr>
      </p:pic>
      <p:pic>
        <p:nvPicPr>
          <p:cNvPr id="377866" name="Picture 10"/>
          <p:cNvPicPr>
            <a:picLocks noChangeAspect="1" noChangeArrowheads="1"/>
          </p:cNvPicPr>
          <p:nvPr/>
        </p:nvPicPr>
        <p:blipFill>
          <a:blip r:embed="rId7"/>
          <a:srcRect/>
          <a:stretch>
            <a:fillRect/>
          </a:stretch>
        </p:blipFill>
        <p:spPr bwMode="auto">
          <a:xfrm>
            <a:off x="6102350" y="152400"/>
            <a:ext cx="1136650" cy="114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76200" y="152400"/>
            <a:ext cx="2895600" cy="762000"/>
          </a:xfrm>
        </p:spPr>
        <p:txBody>
          <a:bodyPr/>
          <a:lstStyle/>
          <a:p>
            <a:pPr algn="l"/>
            <a:r>
              <a:rPr lang="en-US">
                <a:latin typeface="Impact" charset="0"/>
              </a:rPr>
              <a:t>RESISTANCE</a:t>
            </a:r>
          </a:p>
        </p:txBody>
      </p:sp>
      <p:pic>
        <p:nvPicPr>
          <p:cNvPr id="279555"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79556" name="Text Box 4"/>
          <p:cNvSpPr txBox="1">
            <a:spLocks noChangeArrowheads="1"/>
          </p:cNvSpPr>
          <p:nvPr/>
        </p:nvSpPr>
        <p:spPr bwMode="auto">
          <a:xfrm>
            <a:off x="76200" y="4419600"/>
            <a:ext cx="76962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FF8000"/>
                </a:solidFill>
                <a:latin typeface="Arial Narrow" charset="0"/>
              </a:rPr>
              <a:t>1960s/70s:</a:t>
            </a:r>
            <a:r>
              <a:rPr lang="en-US" sz="2000" b="1">
                <a:solidFill>
                  <a:srgbClr val="800080"/>
                </a:solidFill>
                <a:latin typeface="Arial Narrow" charset="0"/>
              </a:rPr>
              <a:t>  American Indian Movement protects communities as they re-establish traditional warrior schools, religious and cultural teachings 80 years after they were outlawed by U.S.  </a:t>
            </a:r>
          </a:p>
        </p:txBody>
      </p:sp>
      <p:pic>
        <p:nvPicPr>
          <p:cNvPr id="279560" name="Picture 8"/>
          <p:cNvPicPr>
            <a:picLocks noChangeAspect="1" noChangeArrowheads="1"/>
          </p:cNvPicPr>
          <p:nvPr/>
        </p:nvPicPr>
        <p:blipFill>
          <a:blip r:embed="rId4"/>
          <a:srcRect/>
          <a:stretch>
            <a:fillRect/>
          </a:stretch>
        </p:blipFill>
        <p:spPr bwMode="auto">
          <a:xfrm>
            <a:off x="4343400" y="1219200"/>
            <a:ext cx="3276600" cy="3046413"/>
          </a:xfrm>
          <a:prstGeom prst="rect">
            <a:avLst/>
          </a:prstGeom>
          <a:noFill/>
          <a:ln w="9525">
            <a:noFill/>
            <a:miter lim="800000"/>
            <a:headEnd/>
            <a:tailEnd/>
          </a:ln>
          <a:effectLst/>
        </p:spPr>
      </p:pic>
      <p:pic>
        <p:nvPicPr>
          <p:cNvPr id="279561" name="Picture 9"/>
          <p:cNvPicPr>
            <a:picLocks noChangeAspect="1" noChangeArrowheads="1"/>
          </p:cNvPicPr>
          <p:nvPr/>
        </p:nvPicPr>
        <p:blipFill>
          <a:blip r:embed="rId5"/>
          <a:srcRect/>
          <a:stretch>
            <a:fillRect/>
          </a:stretch>
        </p:blipFill>
        <p:spPr bwMode="auto">
          <a:xfrm>
            <a:off x="152400" y="1219200"/>
            <a:ext cx="4114800" cy="3081338"/>
          </a:xfrm>
          <a:prstGeom prst="rect">
            <a:avLst/>
          </a:prstGeom>
          <a:noFill/>
          <a:ln w="9525">
            <a:noFill/>
            <a:miter lim="800000"/>
            <a:headEnd/>
            <a:tailEnd/>
          </a:ln>
          <a:effectLst/>
        </p:spPr>
      </p:pic>
      <p:pic>
        <p:nvPicPr>
          <p:cNvPr id="279559" name="Picture 7"/>
          <p:cNvPicPr>
            <a:picLocks noChangeAspect="1" noChangeArrowheads="1"/>
          </p:cNvPicPr>
          <p:nvPr/>
        </p:nvPicPr>
        <p:blipFill>
          <a:blip r:embed="rId6"/>
          <a:srcRect/>
          <a:stretch>
            <a:fillRect/>
          </a:stretch>
        </p:blipFill>
        <p:spPr bwMode="auto">
          <a:xfrm>
            <a:off x="7620000" y="1981200"/>
            <a:ext cx="1447800" cy="144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4" name="Picture 6" descr="Picture 8"/>
          <p:cNvPicPr>
            <a:picLocks noChangeAspect="1" noChangeArrowheads="1"/>
          </p:cNvPicPr>
          <p:nvPr/>
        </p:nvPicPr>
        <p:blipFill>
          <a:blip r:embed="rId3"/>
          <a:srcRect/>
          <a:stretch>
            <a:fillRect/>
          </a:stretch>
        </p:blipFill>
        <p:spPr bwMode="auto">
          <a:xfrm>
            <a:off x="1011238" y="0"/>
            <a:ext cx="6837362" cy="68580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76200" y="228600"/>
            <a:ext cx="3581400" cy="762000"/>
          </a:xfrm>
        </p:spPr>
        <p:txBody>
          <a:bodyPr/>
          <a:lstStyle/>
          <a:p>
            <a:pPr algn="l"/>
            <a:r>
              <a:rPr lang="en-US">
                <a:latin typeface="Impact" charset="0"/>
              </a:rPr>
              <a:t>RESISTANCE</a:t>
            </a:r>
          </a:p>
        </p:txBody>
      </p:sp>
      <p:pic>
        <p:nvPicPr>
          <p:cNvPr id="390147"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390148" name="Text Box 4"/>
          <p:cNvSpPr txBox="1">
            <a:spLocks noChangeArrowheads="1"/>
          </p:cNvSpPr>
          <p:nvPr/>
        </p:nvSpPr>
        <p:spPr bwMode="auto">
          <a:xfrm>
            <a:off x="152400" y="4114800"/>
            <a:ext cx="76962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Narrow" charset="0"/>
              </a:rPr>
              <a:t>1992:</a:t>
            </a:r>
            <a:r>
              <a:rPr lang="en-US" sz="2000" b="1">
                <a:solidFill>
                  <a:srgbClr val="800080"/>
                </a:solidFill>
                <a:latin typeface="Arial Narrow" charset="0"/>
              </a:rPr>
              <a:t> After the hate murder of a Black youth by a white mob in Brooklyn, NYC Students and teachers push for the nation’s first curricula to teach “tolerance” district-wide. The </a:t>
            </a:r>
            <a:r>
              <a:rPr lang="en-US" sz="2000" b="1" i="1">
                <a:solidFill>
                  <a:srgbClr val="800080"/>
                </a:solidFill>
                <a:latin typeface="Arial Narrow" charset="0"/>
              </a:rPr>
              <a:t>Rainbow Curricula</a:t>
            </a:r>
            <a:r>
              <a:rPr lang="en-US" sz="2000" b="1">
                <a:solidFill>
                  <a:srgbClr val="800080"/>
                </a:solidFill>
                <a:latin typeface="Arial Narrow" charset="0"/>
              </a:rPr>
              <a:t> also includes LGBT2Q</a:t>
            </a:r>
            <a:r>
              <a:rPr lang="en-US" sz="2000" b="1" baseline="30000">
                <a:solidFill>
                  <a:srgbClr val="800080"/>
                </a:solidFill>
                <a:latin typeface="Arial Narrow" charset="0"/>
              </a:rPr>
              <a:t>2 </a:t>
            </a:r>
            <a:r>
              <a:rPr lang="en-US" sz="2000" b="1">
                <a:solidFill>
                  <a:srgbClr val="800080"/>
                </a:solidFill>
                <a:latin typeface="Arial Narrow" charset="0"/>
              </a:rPr>
              <a:t>Studies for the first time.</a:t>
            </a:r>
          </a:p>
        </p:txBody>
      </p:sp>
      <p:pic>
        <p:nvPicPr>
          <p:cNvPr id="390153" name="Picture 9"/>
          <p:cNvPicPr>
            <a:picLocks noChangeAspect="1" noChangeArrowheads="1"/>
          </p:cNvPicPr>
          <p:nvPr/>
        </p:nvPicPr>
        <p:blipFill>
          <a:blip r:embed="rId4"/>
          <a:srcRect/>
          <a:stretch>
            <a:fillRect/>
          </a:stretch>
        </p:blipFill>
        <p:spPr bwMode="auto">
          <a:xfrm>
            <a:off x="5638800" y="1524000"/>
            <a:ext cx="3276600" cy="2476500"/>
          </a:xfrm>
          <a:prstGeom prst="rect">
            <a:avLst/>
          </a:prstGeom>
          <a:noFill/>
          <a:ln w="9525">
            <a:noFill/>
            <a:miter lim="800000"/>
            <a:headEnd/>
            <a:tailEnd/>
          </a:ln>
          <a:effectLst/>
        </p:spPr>
      </p:pic>
      <p:pic>
        <p:nvPicPr>
          <p:cNvPr id="390154" name="Picture 10"/>
          <p:cNvPicPr>
            <a:picLocks noChangeAspect="1" noChangeArrowheads="1"/>
          </p:cNvPicPr>
          <p:nvPr/>
        </p:nvPicPr>
        <p:blipFill>
          <a:blip r:embed="rId5"/>
          <a:srcRect/>
          <a:stretch>
            <a:fillRect/>
          </a:stretch>
        </p:blipFill>
        <p:spPr bwMode="auto">
          <a:xfrm>
            <a:off x="3048000" y="381000"/>
            <a:ext cx="2455863"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76200" y="228600"/>
            <a:ext cx="3581400" cy="762000"/>
          </a:xfrm>
        </p:spPr>
        <p:txBody>
          <a:bodyPr/>
          <a:lstStyle/>
          <a:p>
            <a:pPr algn="l"/>
            <a:r>
              <a:rPr lang="en-US">
                <a:latin typeface="Impact" charset="0"/>
              </a:rPr>
              <a:t>RESISTANCE</a:t>
            </a:r>
          </a:p>
        </p:txBody>
      </p:sp>
      <p:pic>
        <p:nvPicPr>
          <p:cNvPr id="285699"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
        <p:nvSpPr>
          <p:cNvPr id="285700" name="Text Box 4"/>
          <p:cNvSpPr txBox="1">
            <a:spLocks noChangeArrowheads="1"/>
          </p:cNvSpPr>
          <p:nvPr/>
        </p:nvSpPr>
        <p:spPr bwMode="auto">
          <a:xfrm>
            <a:off x="76200" y="4267200"/>
            <a:ext cx="76962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Narrow" charset="0"/>
              </a:rPr>
              <a:t>1970s - 2000s:</a:t>
            </a:r>
            <a:r>
              <a:rPr lang="en-US" sz="2000" b="1">
                <a:solidFill>
                  <a:srgbClr val="800080"/>
                </a:solidFill>
                <a:latin typeface="Arial Narrow" charset="0"/>
              </a:rPr>
              <a:t> Expansion of American Indian Studies Programs and Colleges.</a:t>
            </a:r>
            <a:r>
              <a:rPr lang="en-US" sz="2000" b="1">
                <a:solidFill>
                  <a:srgbClr val="FF8000"/>
                </a:solidFill>
                <a:latin typeface="Arial Narrow" charset="0"/>
              </a:rPr>
              <a:t>  </a:t>
            </a:r>
            <a:r>
              <a:rPr lang="en-US" sz="2000" b="1">
                <a:solidFill>
                  <a:srgbClr val="800080"/>
                </a:solidFill>
                <a:latin typeface="Arial Narrow" charset="0"/>
              </a:rPr>
              <a:t>Challenges to the use of Indian people as mascots in schools and professional sports leads to some changes and awareness.</a:t>
            </a:r>
          </a:p>
        </p:txBody>
      </p:sp>
      <p:pic>
        <p:nvPicPr>
          <p:cNvPr id="285701" name="Picture 5"/>
          <p:cNvPicPr>
            <a:picLocks noChangeAspect="1" noChangeArrowheads="1"/>
          </p:cNvPicPr>
          <p:nvPr/>
        </p:nvPicPr>
        <p:blipFill>
          <a:blip r:embed="rId4"/>
          <a:srcRect/>
          <a:stretch>
            <a:fillRect/>
          </a:stretch>
        </p:blipFill>
        <p:spPr bwMode="auto">
          <a:xfrm>
            <a:off x="5486400" y="1752600"/>
            <a:ext cx="3429000" cy="2374900"/>
          </a:xfrm>
          <a:prstGeom prst="rect">
            <a:avLst/>
          </a:prstGeom>
          <a:noFill/>
          <a:ln w="9525">
            <a:noFill/>
            <a:miter lim="800000"/>
            <a:headEnd/>
            <a:tailEnd/>
          </a:ln>
          <a:effectLst/>
        </p:spPr>
      </p:pic>
      <p:pic>
        <p:nvPicPr>
          <p:cNvPr id="285702" name="Picture 6"/>
          <p:cNvPicPr>
            <a:picLocks noChangeAspect="1" noChangeArrowheads="1"/>
          </p:cNvPicPr>
          <p:nvPr/>
        </p:nvPicPr>
        <p:blipFill>
          <a:blip r:embed="rId5"/>
          <a:srcRect/>
          <a:stretch>
            <a:fillRect/>
          </a:stretch>
        </p:blipFill>
        <p:spPr bwMode="auto">
          <a:xfrm>
            <a:off x="7391400" y="152400"/>
            <a:ext cx="1511300" cy="1511300"/>
          </a:xfrm>
          <a:prstGeom prst="rect">
            <a:avLst/>
          </a:prstGeom>
          <a:noFill/>
          <a:ln w="9525">
            <a:noFill/>
            <a:miter lim="800000"/>
            <a:headEnd/>
            <a:tailEnd/>
          </a:ln>
          <a:effectLst/>
        </p:spPr>
      </p:pic>
      <p:pic>
        <p:nvPicPr>
          <p:cNvPr id="285703" name="Picture 7"/>
          <p:cNvPicPr>
            <a:picLocks noChangeAspect="1" noChangeArrowheads="1"/>
          </p:cNvPicPr>
          <p:nvPr/>
        </p:nvPicPr>
        <p:blipFill>
          <a:blip r:embed="rId6"/>
          <a:srcRect/>
          <a:stretch>
            <a:fillRect/>
          </a:stretch>
        </p:blipFill>
        <p:spPr bwMode="auto">
          <a:xfrm>
            <a:off x="2438400" y="1600200"/>
            <a:ext cx="2971800" cy="2308225"/>
          </a:xfrm>
          <a:prstGeom prst="rect">
            <a:avLst/>
          </a:prstGeom>
          <a:noFill/>
          <a:ln w="9525">
            <a:noFill/>
            <a:miter lim="800000"/>
            <a:headEnd/>
            <a:tailEnd/>
          </a:ln>
          <a:effectLst/>
        </p:spPr>
      </p:pic>
      <p:pic>
        <p:nvPicPr>
          <p:cNvPr id="285704" name="Picture 8"/>
          <p:cNvPicPr>
            <a:picLocks noChangeAspect="1" noChangeArrowheads="1"/>
          </p:cNvPicPr>
          <p:nvPr/>
        </p:nvPicPr>
        <p:blipFill>
          <a:blip r:embed="rId7"/>
          <a:srcRect/>
          <a:stretch>
            <a:fillRect/>
          </a:stretch>
        </p:blipFill>
        <p:spPr bwMode="auto">
          <a:xfrm>
            <a:off x="152400" y="1981200"/>
            <a:ext cx="2667000" cy="1790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381000" y="2743200"/>
            <a:ext cx="8305800" cy="762000"/>
          </a:xfrm>
        </p:spPr>
        <p:txBody>
          <a:bodyPr/>
          <a:lstStyle/>
          <a:p>
            <a:r>
              <a:rPr lang="en-US" sz="8000">
                <a:solidFill>
                  <a:srgbClr val="FF8000"/>
                </a:solidFill>
                <a:latin typeface="Impact" charset="0"/>
              </a:rPr>
              <a:t>WE ARE RESISTING!</a:t>
            </a:r>
            <a:endParaRPr lang="en-US">
              <a:latin typeface="Impact" charset="0"/>
            </a:endParaRPr>
          </a:p>
        </p:txBody>
      </p:sp>
      <p:pic>
        <p:nvPicPr>
          <p:cNvPr id="230403" name="Picture 3"/>
          <p:cNvPicPr>
            <a:picLocks noChangeAspect="1" noChangeArrowheads="1"/>
          </p:cNvPicPr>
          <p:nvPr/>
        </p:nvPicPr>
        <p:blipFill>
          <a:blip r:embed="rId3"/>
          <a:srcRect/>
          <a:stretch>
            <a:fillRect/>
          </a:stretch>
        </p:blipFill>
        <p:spPr bwMode="auto">
          <a:xfrm>
            <a:off x="0" y="3971925"/>
            <a:ext cx="9144000" cy="2886075"/>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1752600"/>
            <a:ext cx="7772400" cy="3886200"/>
          </a:xfrm>
        </p:spPr>
        <p:txBody>
          <a:bodyPr/>
          <a:lstStyle/>
          <a:p>
            <a:pPr algn="l"/>
            <a:r>
              <a:rPr lang="en-US">
                <a:latin typeface="Impact" charset="0"/>
              </a:rPr>
              <a:t>HOW DOES THIS HISTORY IMPACT OUR WORK? </a:t>
            </a:r>
            <a:br>
              <a:rPr lang="en-US">
                <a:latin typeface="Impact" charset="0"/>
              </a:rPr>
            </a:br>
            <a:r>
              <a:rPr lang="en-US" sz="2800">
                <a:solidFill>
                  <a:schemeClr val="bg2"/>
                </a:solidFill>
                <a:latin typeface="Impact" charset="0"/>
              </a:rPr>
              <a:t>What does this history mean for us?</a:t>
            </a:r>
            <a:r>
              <a:rPr lang="en-US" sz="4800">
                <a:latin typeface="Impact" charset="0"/>
              </a:rPr>
              <a:t/>
            </a:r>
            <a:br>
              <a:rPr lang="en-US" sz="4800">
                <a:latin typeface="Impact" charset="0"/>
              </a:rPr>
            </a:br>
            <a:r>
              <a:rPr lang="en-US" sz="2800">
                <a:latin typeface="Impact" charset="0"/>
              </a:rPr>
              <a:t>How are these traditions still at work in the creation of public education?</a:t>
            </a:r>
            <a:br>
              <a:rPr lang="en-US" sz="2800">
                <a:latin typeface="Impact" charset="0"/>
              </a:rPr>
            </a:br>
            <a:r>
              <a:rPr lang="en-US" sz="2800">
                <a:solidFill>
                  <a:schemeClr val="bg2"/>
                </a:solidFill>
                <a:latin typeface="Impact" charset="0"/>
              </a:rPr>
              <a:t>What policies can we expect in the future?</a:t>
            </a:r>
            <a:r>
              <a:rPr lang="en-US" sz="2800">
                <a:latin typeface="Impact" charset="0"/>
              </a:rPr>
              <a:t>  </a:t>
            </a:r>
            <a:r>
              <a:rPr lang="en-US" sz="2800">
                <a:solidFill>
                  <a:schemeClr val="bg2"/>
                </a:solidFill>
                <a:latin typeface="Impact" charset="0"/>
              </a:rPr>
              <a:t/>
            </a:r>
            <a:br>
              <a:rPr lang="en-US" sz="2800">
                <a:solidFill>
                  <a:schemeClr val="bg2"/>
                </a:solidFill>
                <a:latin typeface="Impact" charset="0"/>
              </a:rPr>
            </a:br>
            <a:r>
              <a:rPr lang="en-US" sz="2800">
                <a:solidFill>
                  <a:schemeClr val="tx1"/>
                </a:solidFill>
                <a:latin typeface="Impact" charset="0"/>
              </a:rPr>
              <a:t>What can we do to continue to promote education for  liberation?</a:t>
            </a:r>
            <a:r>
              <a:rPr lang="en-US" sz="2800">
                <a:latin typeface="Impact" charset="0"/>
              </a:rPr>
              <a:t>  </a:t>
            </a:r>
            <a:br>
              <a:rPr lang="en-US" sz="2800">
                <a:latin typeface="Impact" charset="0"/>
              </a:rPr>
            </a:br>
            <a:r>
              <a:rPr lang="en-US" sz="2400">
                <a:solidFill>
                  <a:schemeClr val="bg2"/>
                </a:solidFill>
                <a:latin typeface="Impact" charset="0"/>
              </a:rPr>
              <a:t/>
            </a:r>
            <a:br>
              <a:rPr lang="en-US" sz="2400">
                <a:solidFill>
                  <a:schemeClr val="bg2"/>
                </a:solidFill>
                <a:latin typeface="Impact" charset="0"/>
              </a:rPr>
            </a:b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Picture 10"/>
          <p:cNvPicPr>
            <a:picLocks noChangeAspect="1" noChangeArrowheads="1"/>
          </p:cNvPicPr>
          <p:nvPr/>
        </p:nvPicPr>
        <p:blipFill>
          <a:blip r:embed="rId3"/>
          <a:srcRect/>
          <a:stretch>
            <a:fillRect/>
          </a:stretch>
        </p:blipFill>
        <p:spPr bwMode="auto">
          <a:xfrm>
            <a:off x="2133600" y="0"/>
            <a:ext cx="521335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9" name="Picture 9" descr="Picture 9"/>
          <p:cNvPicPr>
            <a:picLocks noChangeAspect="1" noChangeArrowheads="1"/>
          </p:cNvPicPr>
          <p:nvPr/>
        </p:nvPicPr>
        <p:blipFill>
          <a:blip r:embed="rId3"/>
          <a:srcRect/>
          <a:stretch>
            <a:fillRect/>
          </a:stretch>
        </p:blipFill>
        <p:spPr bwMode="auto">
          <a:xfrm>
            <a:off x="1860550" y="228600"/>
            <a:ext cx="4845050" cy="6324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90" name="Picture 6" descr="Picture 11"/>
          <p:cNvPicPr>
            <a:picLocks noChangeAspect="1" noChangeArrowheads="1"/>
          </p:cNvPicPr>
          <p:nvPr/>
        </p:nvPicPr>
        <p:blipFill>
          <a:blip r:embed="rId3"/>
          <a:srcRect/>
          <a:stretch>
            <a:fillRect/>
          </a:stretch>
        </p:blipFill>
        <p:spPr bwMode="auto">
          <a:xfrm>
            <a:off x="228600" y="290513"/>
            <a:ext cx="8686800" cy="5653087"/>
          </a:xfrm>
          <a:prstGeom prst="rect">
            <a:avLst/>
          </a:prstGeom>
          <a:noFill/>
        </p:spPr>
      </p:pic>
      <p:sp>
        <p:nvSpPr>
          <p:cNvPr id="246792" name="Text Box 8"/>
          <p:cNvSpPr txBox="1">
            <a:spLocks noChangeArrowheads="1"/>
          </p:cNvSpPr>
          <p:nvPr/>
        </p:nvSpPr>
        <p:spPr bwMode="auto">
          <a:xfrm>
            <a:off x="228600" y="6096000"/>
            <a:ext cx="86106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246793" name="Rectangle 9"/>
          <p:cNvSpPr>
            <a:spLocks noChangeArrowheads="1"/>
          </p:cNvSpPr>
          <p:nvPr/>
        </p:nvSpPr>
        <p:spPr bwMode="auto">
          <a:xfrm>
            <a:off x="76200" y="6019800"/>
            <a:ext cx="9094788" cy="762000"/>
          </a:xfrm>
          <a:prstGeom prst="rect">
            <a:avLst/>
          </a:prstGeom>
          <a:noFill/>
          <a:ln w="9525">
            <a:noFill/>
            <a:miter lim="800000"/>
            <a:headEnd/>
            <a:tailEnd/>
          </a:ln>
          <a:effectLst/>
        </p:spPr>
        <p:txBody>
          <a:bodyPr wrap="none">
            <a:prstTxWarp prst="textNoShape">
              <a:avLst/>
            </a:prstTxWarp>
            <a:spAutoFit/>
          </a:bodyPr>
          <a:lstStyle/>
          <a:p>
            <a:r>
              <a:rPr lang="en-US" sz="4400">
                <a:solidFill>
                  <a:schemeClr val="bg2"/>
                </a:solidFill>
                <a:latin typeface="Impact" charset="0"/>
              </a:rPr>
              <a:t>From Creationism to Intelligent Design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228600" y="304800"/>
            <a:ext cx="8534400" cy="914400"/>
          </a:xfrm>
          <a:solidFill>
            <a:srgbClr val="FFFFFF"/>
          </a:solidFill>
        </p:spPr>
        <p:txBody>
          <a:bodyPr/>
          <a:lstStyle/>
          <a:p>
            <a:pPr algn="l">
              <a:lnSpc>
                <a:spcPct val="90000"/>
              </a:lnSpc>
            </a:pPr>
            <a:r>
              <a:rPr lang="en-US" sz="4000">
                <a:solidFill>
                  <a:srgbClr val="FF8000"/>
                </a:solidFill>
                <a:latin typeface="Impact" charset="0"/>
              </a:rPr>
              <a:t>REMOVED FROM SCHOOL CLASSROOMS AND LIBRARIES:</a:t>
            </a:r>
            <a:endParaRPr lang="en-US"/>
          </a:p>
        </p:txBody>
      </p:sp>
      <p:sp>
        <p:nvSpPr>
          <p:cNvPr id="244744" name="Rectangle 8"/>
          <p:cNvSpPr>
            <a:spLocks noChangeArrowheads="1"/>
          </p:cNvSpPr>
          <p:nvPr/>
        </p:nvSpPr>
        <p:spPr bwMode="auto">
          <a:xfrm>
            <a:off x="152400" y="5486400"/>
            <a:ext cx="4267200" cy="914400"/>
          </a:xfrm>
          <a:prstGeom prst="rect">
            <a:avLst/>
          </a:prstGeom>
          <a:solidFill>
            <a:srgbClr val="FFFFFF"/>
          </a:solidFill>
          <a:ln w="9525">
            <a:noFill/>
            <a:miter lim="800000"/>
            <a:headEnd/>
            <a:tailEnd/>
          </a:ln>
          <a:effectLst/>
        </p:spPr>
        <p:txBody>
          <a:bodyPr anchor="ctr">
            <a:prstTxWarp prst="textNoShape">
              <a:avLst/>
            </a:prstTxWarp>
          </a:bodyPr>
          <a:lstStyle/>
          <a:p>
            <a:pPr eaLnBrk="1" hangingPunct="1">
              <a:lnSpc>
                <a:spcPct val="90000"/>
              </a:lnSpc>
            </a:pPr>
            <a:r>
              <a:rPr lang="en-US" sz="3200">
                <a:solidFill>
                  <a:schemeClr val="bg2"/>
                </a:solidFill>
                <a:latin typeface="Impact" charset="0"/>
              </a:rPr>
              <a:t>CONSIDERED TO PROMOTE SATAN WORSHIP</a:t>
            </a:r>
            <a:endParaRPr lang="en-US" sz="4400">
              <a:solidFill>
                <a:schemeClr val="tx2"/>
              </a:solidFill>
            </a:endParaRPr>
          </a:p>
        </p:txBody>
      </p:sp>
      <p:sp>
        <p:nvSpPr>
          <p:cNvPr id="244745" name="Rectangle 9"/>
          <p:cNvSpPr>
            <a:spLocks noChangeArrowheads="1"/>
          </p:cNvSpPr>
          <p:nvPr/>
        </p:nvSpPr>
        <p:spPr bwMode="auto">
          <a:xfrm>
            <a:off x="4953000" y="5562600"/>
            <a:ext cx="3962400" cy="914400"/>
          </a:xfrm>
          <a:prstGeom prst="rect">
            <a:avLst/>
          </a:prstGeom>
          <a:solidFill>
            <a:srgbClr val="FFFFFF"/>
          </a:solidFill>
          <a:ln w="9525">
            <a:noFill/>
            <a:miter lim="800000"/>
            <a:headEnd/>
            <a:tailEnd/>
          </a:ln>
          <a:effectLst/>
        </p:spPr>
        <p:txBody>
          <a:bodyPr anchor="ctr">
            <a:prstTxWarp prst="textNoShape">
              <a:avLst/>
            </a:prstTxWarp>
          </a:bodyPr>
          <a:lstStyle/>
          <a:p>
            <a:pPr algn="r" eaLnBrk="1" hangingPunct="1">
              <a:lnSpc>
                <a:spcPct val="90000"/>
              </a:lnSpc>
            </a:pPr>
            <a:r>
              <a:rPr lang="en-US" sz="3200">
                <a:solidFill>
                  <a:schemeClr val="bg2"/>
                </a:solidFill>
                <a:latin typeface="Impact" charset="0"/>
              </a:rPr>
              <a:t>CONSIDERED TO PROMOTE RACE-MIXING</a:t>
            </a:r>
            <a:endParaRPr lang="en-US" sz="4400">
              <a:solidFill>
                <a:schemeClr val="tx2"/>
              </a:solidFill>
            </a:endParaRPr>
          </a:p>
        </p:txBody>
      </p:sp>
      <p:pic>
        <p:nvPicPr>
          <p:cNvPr id="244746" name="Picture 10"/>
          <p:cNvPicPr>
            <a:picLocks noChangeAspect="1" noChangeArrowheads="1"/>
          </p:cNvPicPr>
          <p:nvPr/>
        </p:nvPicPr>
        <p:blipFill>
          <a:blip r:embed="rId3"/>
          <a:srcRect/>
          <a:stretch>
            <a:fillRect/>
          </a:stretch>
        </p:blipFill>
        <p:spPr bwMode="auto">
          <a:xfrm>
            <a:off x="6019800" y="1676400"/>
            <a:ext cx="2762250" cy="3594100"/>
          </a:xfrm>
          <a:prstGeom prst="rect">
            <a:avLst/>
          </a:prstGeom>
          <a:noFill/>
          <a:ln w="9525">
            <a:noFill/>
            <a:miter lim="800000"/>
            <a:headEnd/>
            <a:tailEnd/>
          </a:ln>
          <a:effectLst/>
        </p:spPr>
      </p:pic>
      <p:pic>
        <p:nvPicPr>
          <p:cNvPr id="244747" name="Picture 11"/>
          <p:cNvPicPr>
            <a:picLocks noChangeAspect="1" noChangeArrowheads="1"/>
          </p:cNvPicPr>
          <p:nvPr/>
        </p:nvPicPr>
        <p:blipFill>
          <a:blip r:embed="rId4"/>
          <a:srcRect/>
          <a:stretch>
            <a:fillRect/>
          </a:stretch>
        </p:blipFill>
        <p:spPr bwMode="auto">
          <a:xfrm>
            <a:off x="2819400" y="1752600"/>
            <a:ext cx="2362200" cy="3441700"/>
          </a:xfrm>
          <a:prstGeom prst="rect">
            <a:avLst/>
          </a:prstGeom>
          <a:noFill/>
          <a:ln w="9525">
            <a:noFill/>
            <a:miter lim="800000"/>
            <a:headEnd/>
            <a:tailEnd/>
          </a:ln>
          <a:effectLst/>
        </p:spPr>
      </p:pic>
      <p:pic>
        <p:nvPicPr>
          <p:cNvPr id="244748" name="Picture 12"/>
          <p:cNvPicPr>
            <a:picLocks noChangeAspect="1" noChangeArrowheads="1"/>
          </p:cNvPicPr>
          <p:nvPr/>
        </p:nvPicPr>
        <p:blipFill>
          <a:blip r:embed="rId5"/>
          <a:srcRect/>
          <a:stretch>
            <a:fillRect/>
          </a:stretch>
        </p:blipFill>
        <p:spPr bwMode="auto">
          <a:xfrm>
            <a:off x="304800" y="1752600"/>
            <a:ext cx="2387600" cy="340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914400"/>
            <a:ext cx="7772400" cy="4724400"/>
          </a:xfrm>
        </p:spPr>
        <p:txBody>
          <a:bodyPr/>
          <a:lstStyle/>
          <a:p>
            <a:pPr>
              <a:lnSpc>
                <a:spcPct val="85000"/>
              </a:lnSpc>
            </a:pPr>
            <a:r>
              <a:rPr lang="en-US" sz="7600">
                <a:latin typeface="Impact" charset="0"/>
              </a:rPr>
              <a:t>PUBLIC EDUCATION</a:t>
            </a:r>
            <a:r>
              <a:rPr lang="en-US" sz="7200">
                <a:latin typeface="Impact" charset="0"/>
              </a:rPr>
              <a:t> </a:t>
            </a:r>
            <a:r>
              <a:rPr lang="en-US" sz="11700">
                <a:solidFill>
                  <a:schemeClr val="bg2"/>
                </a:solidFill>
                <a:latin typeface="Impact" charset="0"/>
              </a:rPr>
              <a:t> </a:t>
            </a:r>
            <a:br>
              <a:rPr lang="en-US" sz="11700">
                <a:solidFill>
                  <a:schemeClr val="bg2"/>
                </a:solidFill>
                <a:latin typeface="Impact" charset="0"/>
              </a:rPr>
            </a:br>
            <a:r>
              <a:rPr lang="en-US" sz="11700">
                <a:solidFill>
                  <a:schemeClr val="bg2"/>
                </a:solidFill>
                <a:latin typeface="Impact" charset="0"/>
              </a:rPr>
              <a:t>TO SUPPORT</a:t>
            </a:r>
            <a:br>
              <a:rPr lang="en-US" sz="11700">
                <a:solidFill>
                  <a:schemeClr val="bg2"/>
                </a:solidFill>
                <a:latin typeface="Impact" charset="0"/>
              </a:rPr>
            </a:br>
            <a:r>
              <a:rPr lang="en-US" sz="11700">
                <a:solidFill>
                  <a:schemeClr val="bg2"/>
                </a:solidFill>
                <a:latin typeface="Impact" charset="0"/>
              </a:rPr>
              <a:t>CAPITALISM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60740" presetClass="entr" presetSubtype="59384616" fill="hold" grpId="0" nodeType="clickEffect">
                                  <p:stCondLst>
                                    <p:cond delay="0"/>
                                  </p:stCondLst>
                                  <p:iterate type="wd">
                                    <p:tmAbs val="300"/>
                                  </p:iterate>
                                  <p:childTnLst>
                                    <p:set>
                                      <p:cBhvr>
                                        <p:cTn id="6" dur="1" fill="hold">
                                          <p:stCondLst>
                                            <p:cond delay="299"/>
                                          </p:stCondLst>
                                        </p:cTn>
                                        <p:tgtEl>
                                          <p:spTgt spid="152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a:lnSpc>
                <a:spcPct val="85000"/>
              </a:lnSpc>
            </a:pPr>
            <a:r>
              <a:rPr lang="en-US" sz="11700">
                <a:solidFill>
                  <a:srgbClr val="996633"/>
                </a:solidFill>
                <a:latin typeface="Impact" charset="0"/>
              </a:rPr>
              <a:t/>
            </a:r>
            <a:br>
              <a:rPr lang="en-US" sz="11700">
                <a:solidFill>
                  <a:srgbClr val="996633"/>
                </a:solidFill>
                <a:latin typeface="Impact" charset="0"/>
              </a:rPr>
            </a:br>
            <a:endParaRPr lang="en-US"/>
          </a:p>
        </p:txBody>
      </p:sp>
      <p:sp>
        <p:nvSpPr>
          <p:cNvPr id="173059" name="Text Box 3"/>
          <p:cNvSpPr txBox="1">
            <a:spLocks noChangeArrowheads="1"/>
          </p:cNvSpPr>
          <p:nvPr/>
        </p:nvSpPr>
        <p:spPr bwMode="auto">
          <a:xfrm>
            <a:off x="228600" y="533400"/>
            <a:ext cx="8686800" cy="5770563"/>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4400">
                <a:solidFill>
                  <a:srgbClr val="FF8000"/>
                </a:solidFill>
                <a:latin typeface="Impact" charset="0"/>
              </a:rPr>
              <a:t>Before 1890,</a:t>
            </a:r>
            <a:r>
              <a:rPr lang="en-US" sz="4400" b="1">
                <a:latin typeface="Arial Narrow" charset="0"/>
              </a:rPr>
              <a:t> </a:t>
            </a:r>
            <a:r>
              <a:rPr lang="en-US" sz="4400" b="1">
                <a:solidFill>
                  <a:schemeClr val="bg2"/>
                </a:solidFill>
                <a:latin typeface="Arial Narrow" charset="0"/>
              </a:rPr>
              <a:t>there is no such concept as adolescence.  Young people are in fact</a:t>
            </a:r>
            <a:r>
              <a:rPr lang="en-US" sz="4400" b="1">
                <a:latin typeface="Arial Narrow" charset="0"/>
              </a:rPr>
              <a:t> </a:t>
            </a:r>
            <a:r>
              <a:rPr lang="en-US" sz="4400" b="1" i="1">
                <a:latin typeface="Arial Narrow" charset="0"/>
              </a:rPr>
              <a:t>young adults</a:t>
            </a:r>
            <a:r>
              <a:rPr lang="en-US" sz="4400" b="1">
                <a:latin typeface="Arial Narrow" charset="0"/>
              </a:rPr>
              <a:t>, </a:t>
            </a:r>
            <a:r>
              <a:rPr lang="en-US" sz="4400" b="1">
                <a:solidFill>
                  <a:schemeClr val="bg2"/>
                </a:solidFill>
                <a:latin typeface="Arial Narrow" charset="0"/>
              </a:rPr>
              <a:t>and at 13, are expected to be laborers, farmers, soldiers, even parents. </a:t>
            </a:r>
            <a:r>
              <a:rPr lang="en-US" sz="4400" b="1">
                <a:latin typeface="Arial Narrow" charset="0"/>
              </a:rPr>
              <a:t>Only upper classes have access to higher education.  Even most 4-12 year-olds are slave or cheap labor.</a:t>
            </a:r>
            <a:endParaRPr lang="en-US" b="1">
              <a:latin typeface="Arial Narrow" charset="0"/>
            </a:endParaRPr>
          </a:p>
          <a:p>
            <a:pPr>
              <a:spcBef>
                <a:spcPct val="50000"/>
              </a:spcBef>
            </a:pPr>
            <a:endParaRPr lang="en-US" sz="1400" b="1">
              <a:latin typeface="Arial Narrow"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Text Box 5"/>
          <p:cNvSpPr txBox="1">
            <a:spLocks noChangeArrowheads="1"/>
          </p:cNvSpPr>
          <p:nvPr/>
        </p:nvSpPr>
        <p:spPr bwMode="auto">
          <a:xfrm>
            <a:off x="457200" y="1447800"/>
            <a:ext cx="8077200" cy="44735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solidFill>
                  <a:srgbClr val="FF8000"/>
                </a:solidFill>
                <a:latin typeface="Impact" charset="0"/>
              </a:rPr>
              <a:t>4 Competing American Traditions Shape Public Education, the first 3 most often complementing each other…</a:t>
            </a:r>
            <a:endParaRPr lang="en-US" dirty="0">
              <a:latin typeface="Impact" charset="0"/>
            </a:endParaRPr>
          </a:p>
          <a:p>
            <a:pPr algn="ctr">
              <a:spcBef>
                <a:spcPct val="50000"/>
              </a:spcBef>
            </a:pPr>
            <a:r>
              <a:rPr lang="en-US" dirty="0">
                <a:latin typeface="Impact" charset="0"/>
              </a:rPr>
              <a:t>The Promotion of Christianity</a:t>
            </a:r>
          </a:p>
          <a:p>
            <a:pPr algn="ctr">
              <a:spcBef>
                <a:spcPct val="50000"/>
              </a:spcBef>
            </a:pPr>
            <a:r>
              <a:rPr lang="en-US" dirty="0">
                <a:latin typeface="Impact" charset="0"/>
              </a:rPr>
              <a:t>To Develop and Strengthen a Capitalist, Free Market Economy</a:t>
            </a:r>
          </a:p>
          <a:p>
            <a:pPr algn="ctr">
              <a:spcBef>
                <a:spcPct val="50000"/>
              </a:spcBef>
            </a:pPr>
            <a:r>
              <a:rPr lang="en-US" dirty="0">
                <a:latin typeface="Impact" charset="0"/>
              </a:rPr>
              <a:t>To Build Patriotism, National Loyalty and Exert Social Control</a:t>
            </a:r>
          </a:p>
          <a:p>
            <a:pPr algn="ctr">
              <a:spcBef>
                <a:spcPct val="50000"/>
              </a:spcBef>
            </a:pPr>
            <a:r>
              <a:rPr lang="en-US" dirty="0">
                <a:latin typeface="Impact" charset="0"/>
              </a:rPr>
              <a:t>To Serve as the Most Significant Resource in Guaranteeing Equality, Democracy and Liberation</a:t>
            </a:r>
          </a:p>
          <a:p>
            <a:pPr algn="ctr">
              <a:spcBef>
                <a:spcPct val="50000"/>
              </a:spcBef>
            </a:pPr>
            <a:endParaRPr lang="en-US" dirty="0">
              <a:latin typeface="Impact" charset="0"/>
            </a:endParaRPr>
          </a:p>
          <a:p>
            <a:pPr algn="ctr">
              <a:spcBef>
                <a:spcPct val="50000"/>
              </a:spcBef>
            </a:pPr>
            <a:endParaRPr lang="en-US" dirty="0">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7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7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9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a:lnSpc>
                <a:spcPct val="85000"/>
              </a:lnSpc>
            </a:pPr>
            <a:r>
              <a:rPr lang="en-US" sz="11700">
                <a:solidFill>
                  <a:srgbClr val="996633"/>
                </a:solidFill>
                <a:latin typeface="Impact" charset="0"/>
              </a:rPr>
              <a:t/>
            </a:r>
            <a:br>
              <a:rPr lang="en-US" sz="11700">
                <a:solidFill>
                  <a:srgbClr val="996633"/>
                </a:solidFill>
                <a:latin typeface="Impact" charset="0"/>
              </a:rPr>
            </a:br>
            <a:endParaRPr lang="en-US"/>
          </a:p>
        </p:txBody>
      </p:sp>
      <p:sp>
        <p:nvSpPr>
          <p:cNvPr id="209923" name="Text Box 3"/>
          <p:cNvSpPr txBox="1">
            <a:spLocks noChangeArrowheads="1"/>
          </p:cNvSpPr>
          <p:nvPr/>
        </p:nvSpPr>
        <p:spPr bwMode="auto">
          <a:xfrm>
            <a:off x="76200" y="74613"/>
            <a:ext cx="4876800" cy="693578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4000">
                <a:solidFill>
                  <a:srgbClr val="FF8000"/>
                </a:solidFill>
                <a:latin typeface="Impact" charset="0"/>
              </a:rPr>
              <a:t>Calvinist Protestantism, </a:t>
            </a:r>
            <a:br>
              <a:rPr lang="en-US" sz="4000">
                <a:solidFill>
                  <a:srgbClr val="FF8000"/>
                </a:solidFill>
                <a:latin typeface="Impact" charset="0"/>
              </a:rPr>
            </a:br>
            <a:r>
              <a:rPr lang="en-US" sz="4000">
                <a:solidFill>
                  <a:srgbClr val="FF8000"/>
                </a:solidFill>
                <a:latin typeface="Impact" charset="0"/>
              </a:rPr>
              <a:t>and the International Reform Movement of the 1500s</a:t>
            </a:r>
            <a:r>
              <a:rPr lang="en-US" sz="4000" b="1">
                <a:latin typeface="Arial Narrow" charset="0"/>
              </a:rPr>
              <a:t> </a:t>
            </a:r>
            <a:r>
              <a:rPr lang="en-US" sz="3600" b="1">
                <a:solidFill>
                  <a:schemeClr val="bg2"/>
                </a:solidFill>
                <a:latin typeface="Arial Narrow" charset="0"/>
              </a:rPr>
              <a:t>also supported industry and the growth of capitalism with its emphasis on</a:t>
            </a:r>
            <a:r>
              <a:rPr lang="en-US" sz="4000" b="1">
                <a:solidFill>
                  <a:schemeClr val="bg2"/>
                </a:solidFill>
                <a:latin typeface="Arial Narrow" charset="0"/>
              </a:rPr>
              <a:t> </a:t>
            </a:r>
            <a:r>
              <a:rPr lang="en-US" sz="4000" b="1" i="1">
                <a:latin typeface="Arial Narrow" charset="0"/>
              </a:rPr>
              <a:t>predestination, respect for property and </a:t>
            </a:r>
            <a:br>
              <a:rPr lang="en-US" sz="4000" b="1" i="1">
                <a:latin typeface="Arial Narrow" charset="0"/>
              </a:rPr>
            </a:br>
            <a:r>
              <a:rPr lang="en-US" sz="4000" b="1" i="1">
                <a:latin typeface="Arial Narrow" charset="0"/>
              </a:rPr>
              <a:t>individualism.</a:t>
            </a:r>
            <a:endParaRPr lang="en-US" sz="4400" b="1" i="1">
              <a:latin typeface="Arial Narrow" charset="0"/>
            </a:endParaRPr>
          </a:p>
          <a:p>
            <a:pPr>
              <a:spcBef>
                <a:spcPct val="50000"/>
              </a:spcBef>
            </a:pPr>
            <a:endParaRPr lang="en-US" sz="1400" b="1">
              <a:latin typeface="Arial Narrow" charset="0"/>
            </a:endParaRPr>
          </a:p>
        </p:txBody>
      </p:sp>
      <p:pic>
        <p:nvPicPr>
          <p:cNvPr id="209924" name="Picture 4" descr="Picture 7"/>
          <p:cNvPicPr>
            <a:picLocks noChangeAspect="1" noChangeArrowheads="1"/>
          </p:cNvPicPr>
          <p:nvPr/>
        </p:nvPicPr>
        <p:blipFill>
          <a:blip r:embed="rId3"/>
          <a:srcRect l="9576" r="9576"/>
          <a:stretch>
            <a:fillRect/>
          </a:stretch>
        </p:blipFill>
        <p:spPr bwMode="auto">
          <a:xfrm>
            <a:off x="4935538" y="228600"/>
            <a:ext cx="3979862" cy="64008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7" name="Picture 11"/>
          <p:cNvPicPr>
            <a:picLocks noChangeAspect="1" noChangeArrowheads="1"/>
          </p:cNvPicPr>
          <p:nvPr/>
        </p:nvPicPr>
        <p:blipFill>
          <a:blip r:embed="rId4"/>
          <a:srcRect t="5496"/>
          <a:stretch>
            <a:fillRect/>
          </a:stretch>
        </p:blipFill>
        <p:spPr bwMode="auto">
          <a:xfrm>
            <a:off x="4495800" y="0"/>
            <a:ext cx="4648200" cy="3505200"/>
          </a:xfrm>
          <a:prstGeom prst="rect">
            <a:avLst/>
          </a:prstGeom>
          <a:noFill/>
        </p:spPr>
      </p:pic>
      <p:pic>
        <p:nvPicPr>
          <p:cNvPr id="75786" name="Picture 10"/>
          <p:cNvPicPr>
            <a:picLocks noChangeAspect="1" noChangeArrowheads="1"/>
          </p:cNvPicPr>
          <p:nvPr/>
        </p:nvPicPr>
        <p:blipFill>
          <a:blip r:embed="rId5"/>
          <a:srcRect/>
          <a:stretch>
            <a:fillRect/>
          </a:stretch>
        </p:blipFill>
        <p:spPr bwMode="auto">
          <a:xfrm>
            <a:off x="0" y="3403600"/>
            <a:ext cx="5410200" cy="3606800"/>
          </a:xfrm>
          <a:prstGeom prst="rect">
            <a:avLst/>
          </a:prstGeom>
          <a:noFill/>
        </p:spPr>
      </p:pic>
      <p:sp>
        <p:nvSpPr>
          <p:cNvPr id="75778" name="Rectangle 2"/>
          <p:cNvSpPr>
            <a:spLocks noGrp="1" noChangeArrowheads="1"/>
          </p:cNvSpPr>
          <p:nvPr>
            <p:ph type="title"/>
          </p:nvPr>
        </p:nvSpPr>
        <p:spPr/>
        <p:txBody>
          <a:bodyPr/>
          <a:lstStyle/>
          <a:p>
            <a:pPr>
              <a:lnSpc>
                <a:spcPct val="75000"/>
              </a:lnSpc>
            </a:pPr>
            <a:r>
              <a:rPr lang="en-US" sz="11700">
                <a:solidFill>
                  <a:srgbClr val="996633"/>
                </a:solidFill>
                <a:latin typeface="Impact" charset="0"/>
              </a:rPr>
              <a:t/>
            </a:r>
            <a:br>
              <a:rPr lang="en-US" sz="11700">
                <a:solidFill>
                  <a:srgbClr val="996633"/>
                </a:solidFill>
                <a:latin typeface="Impact" charset="0"/>
              </a:rPr>
            </a:br>
            <a:endParaRPr lang="en-US"/>
          </a:p>
        </p:txBody>
      </p:sp>
      <p:pic>
        <p:nvPicPr>
          <p:cNvPr id="75779" name="Picture 3"/>
          <p:cNvPicPr>
            <a:picLocks noChangeAspect="1" noChangeArrowheads="1"/>
          </p:cNvPicPr>
          <p:nvPr/>
        </p:nvPicPr>
        <p:blipFill>
          <a:blip r:embed="rId6"/>
          <a:srcRect/>
          <a:stretch>
            <a:fillRect/>
          </a:stretch>
        </p:blipFill>
        <p:spPr bwMode="auto">
          <a:xfrm>
            <a:off x="0" y="0"/>
            <a:ext cx="4495800" cy="3424238"/>
          </a:xfrm>
          <a:prstGeom prst="rect">
            <a:avLst/>
          </a:prstGeom>
          <a:noFill/>
        </p:spPr>
      </p:pic>
      <p:sp>
        <p:nvSpPr>
          <p:cNvPr id="75780" name="AutoShape 4"/>
          <p:cNvSpPr>
            <a:spLocks noChangeArrowheads="1"/>
          </p:cNvSpPr>
          <p:nvPr/>
        </p:nvSpPr>
        <p:spPr bwMode="auto">
          <a:xfrm>
            <a:off x="3581400" y="304800"/>
            <a:ext cx="2209800" cy="1447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99"/>
          </a:solidFill>
          <a:ln w="101600">
            <a:solidFill>
              <a:srgbClr val="993300"/>
            </a:solidFill>
            <a:miter lim="800000"/>
            <a:headEnd/>
            <a:tailEnd/>
          </a:ln>
          <a:effectLst/>
        </p:spPr>
        <p:txBody>
          <a:bodyPr wrap="none" anchor="ctr">
            <a:prstTxWarp prst="textNoShape">
              <a:avLst/>
            </a:prstTxWarp>
          </a:bodyPr>
          <a:lstStyle/>
          <a:p>
            <a:endParaRPr lang="en-US"/>
          </a:p>
        </p:txBody>
      </p:sp>
      <p:pic>
        <p:nvPicPr>
          <p:cNvPr id="75784" name="Picture 8"/>
          <p:cNvPicPr>
            <a:picLocks noChangeAspect="1" noChangeArrowheads="1"/>
          </p:cNvPicPr>
          <p:nvPr/>
        </p:nvPicPr>
        <p:blipFill>
          <a:blip r:embed="rId7"/>
          <a:srcRect/>
          <a:stretch>
            <a:fillRect/>
          </a:stretch>
        </p:blipFill>
        <p:spPr bwMode="auto">
          <a:xfrm>
            <a:off x="4495800" y="3429000"/>
            <a:ext cx="4648200" cy="3511550"/>
          </a:xfrm>
          <a:prstGeom prst="rect">
            <a:avLst/>
          </a:prstGeom>
          <a:noFill/>
        </p:spPr>
      </p:pic>
      <p:sp>
        <p:nvSpPr>
          <p:cNvPr id="75783" name="AutoShape 7"/>
          <p:cNvSpPr>
            <a:spLocks noChangeArrowheads="1"/>
          </p:cNvSpPr>
          <p:nvPr/>
        </p:nvSpPr>
        <p:spPr bwMode="auto">
          <a:xfrm rot="6473519">
            <a:off x="6629400" y="2971800"/>
            <a:ext cx="2209800" cy="1447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99"/>
          </a:solidFill>
          <a:ln w="101600">
            <a:solidFill>
              <a:srgbClr val="993300"/>
            </a:solidFill>
            <a:miter lim="800000"/>
            <a:headEnd/>
            <a:tailEnd/>
          </a:ln>
          <a:effectLst/>
        </p:spPr>
        <p:txBody>
          <a:bodyPr wrap="none" anchor="ctr">
            <a:prstTxWarp prst="textNoShape">
              <a:avLst/>
            </a:prstTxWarp>
          </a:bodyPr>
          <a:lstStyle/>
          <a:p>
            <a:endParaRPr lang="en-US"/>
          </a:p>
        </p:txBody>
      </p:sp>
      <p:sp>
        <p:nvSpPr>
          <p:cNvPr id="75785" name="AutoShape 9"/>
          <p:cNvSpPr>
            <a:spLocks noChangeArrowheads="1"/>
          </p:cNvSpPr>
          <p:nvPr/>
        </p:nvSpPr>
        <p:spPr bwMode="auto">
          <a:xfrm rot="12029577">
            <a:off x="3124200" y="5181600"/>
            <a:ext cx="2209800" cy="1447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99"/>
          </a:solidFill>
          <a:ln w="101600">
            <a:solidFill>
              <a:srgbClr val="993300"/>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60740" presetClass="entr" presetSubtype="59414880" fill="hold" nodeType="clickEffect">
                                  <p:stCondLst>
                                    <p:cond delay="0"/>
                                  </p:stCondLst>
                                  <p:childTnLst>
                                    <p:set>
                                      <p:cBhvr>
                                        <p:cTn id="6" dur="1" fill="hold">
                                          <p:stCondLst>
                                            <p:cond delay="499"/>
                                          </p:stCondLst>
                                        </p:cTn>
                                        <p:tgtEl>
                                          <p:spTgt spid="7577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Projector"/>
                                        </p:tgtEl>
                                      </p:cMediaNode>
                                    </p:audio>
                                  </p:subTnLst>
                                </p:cTn>
                              </p:par>
                            </p:childTnLst>
                          </p:cTn>
                        </p:par>
                      </p:childTnLst>
                    </p:cTn>
                  </p:par>
                  <p:par>
                    <p:cTn id="7" fill="hold">
                      <p:stCondLst>
                        <p:cond delay="indefinite"/>
                      </p:stCondLst>
                      <p:childTnLst>
                        <p:par>
                          <p:cTn id="8" fill="hold">
                            <p:stCondLst>
                              <p:cond delay="0"/>
                            </p:stCondLst>
                            <p:childTnLst>
                              <p:par>
                                <p:cTn id="9" presetID="0" presetClass="entr" presetSubtype="59415016" fill="hold" grpId="0" nodeType="clickEffect">
                                  <p:stCondLst>
                                    <p:cond delay="0"/>
                                  </p:stCondLst>
                                  <p:childTnLst>
                                    <p:set>
                                      <p:cBhvr>
                                        <p:cTn id="10" dur="1" fill="hold">
                                          <p:stCondLst>
                                            <p:cond delay="499"/>
                                          </p:stCondLst>
                                        </p:cTn>
                                        <p:tgtEl>
                                          <p:spTgt spid="757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59414392" fill="hold" nodeType="clickEffect">
                                  <p:stCondLst>
                                    <p:cond delay="0"/>
                                  </p:stCondLst>
                                  <p:childTnLst>
                                    <p:set>
                                      <p:cBhvr>
                                        <p:cTn id="14" dur="1" fill="hold">
                                          <p:stCondLst>
                                            <p:cond delay="499"/>
                                          </p:stCondLst>
                                        </p:cTn>
                                        <p:tgtEl>
                                          <p:spTgt spid="7578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Slide Projector"/>
                                        </p:tgtEl>
                                      </p:cMediaNode>
                                    </p:audio>
                                  </p:subTnLst>
                                </p:cTn>
                              </p:par>
                            </p:childTnLst>
                          </p:cTn>
                        </p:par>
                      </p:childTnLst>
                    </p:cTn>
                  </p:par>
                  <p:par>
                    <p:cTn id="15" fill="hold">
                      <p:stCondLst>
                        <p:cond delay="indefinite"/>
                      </p:stCondLst>
                      <p:childTnLst>
                        <p:par>
                          <p:cTn id="16" fill="hold">
                            <p:stCondLst>
                              <p:cond delay="0"/>
                            </p:stCondLst>
                            <p:childTnLst>
                              <p:par>
                                <p:cTn id="17" presetID="0" presetClass="entr" presetSubtype="59415288" fill="hold" grpId="0" nodeType="clickEffect">
                                  <p:stCondLst>
                                    <p:cond delay="0"/>
                                  </p:stCondLst>
                                  <p:childTnLst>
                                    <p:set>
                                      <p:cBhvr>
                                        <p:cTn id="18" dur="1" fill="hold">
                                          <p:stCondLst>
                                            <p:cond delay="499"/>
                                          </p:stCondLst>
                                        </p:cTn>
                                        <p:tgtEl>
                                          <p:spTgt spid="757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entr" presetSubtype="59415152" fill="hold" nodeType="clickEffect">
                                  <p:stCondLst>
                                    <p:cond delay="0"/>
                                  </p:stCondLst>
                                  <p:childTnLst>
                                    <p:set>
                                      <p:cBhvr>
                                        <p:cTn id="22" dur="1" fill="hold">
                                          <p:stCondLst>
                                            <p:cond delay="499"/>
                                          </p:stCondLst>
                                        </p:cTn>
                                        <p:tgtEl>
                                          <p:spTgt spid="7578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lide Projector"/>
                                        </p:tgtEl>
                                      </p:cMediaNode>
                                    </p:audio>
                                  </p:subTnLst>
                                </p:cTn>
                              </p:par>
                            </p:childTnLst>
                          </p:cTn>
                        </p:par>
                      </p:childTnLst>
                    </p:cTn>
                  </p:par>
                  <p:par>
                    <p:cTn id="23" fill="hold">
                      <p:stCondLst>
                        <p:cond delay="indefinite"/>
                      </p:stCondLst>
                      <p:childTnLst>
                        <p:par>
                          <p:cTn id="24" fill="hold">
                            <p:stCondLst>
                              <p:cond delay="0"/>
                            </p:stCondLst>
                            <p:childTnLst>
                              <p:par>
                                <p:cTn id="25" presetID="0" presetClass="entr" presetSubtype="59415424" fill="hold" grpId="0" nodeType="clickEffect">
                                  <p:stCondLst>
                                    <p:cond delay="0"/>
                                  </p:stCondLst>
                                  <p:childTnLst>
                                    <p:set>
                                      <p:cBhvr>
                                        <p:cTn id="26" dur="1" fill="hold">
                                          <p:stCondLst>
                                            <p:cond delay="499"/>
                                          </p:stCondLst>
                                        </p:cTn>
                                        <p:tgtEl>
                                          <p:spTgt spid="757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entr" presetSubtype="59414528" fill="hold" nodeType="clickEffect">
                                  <p:stCondLst>
                                    <p:cond delay="0"/>
                                  </p:stCondLst>
                                  <p:childTnLst>
                                    <p:set>
                                      <p:cBhvr>
                                        <p:cTn id="30" dur="1" fill="hold">
                                          <p:stCondLst>
                                            <p:cond delay="499"/>
                                          </p:stCondLst>
                                        </p:cTn>
                                        <p:tgtEl>
                                          <p:spTgt spid="7578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lide Projecto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3" grpId="0" animBg="1"/>
      <p:bldP spid="757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5257800" y="2133600"/>
            <a:ext cx="3886200" cy="914400"/>
          </a:xfrm>
          <a:solidFill>
            <a:srgbClr val="FFFFFF"/>
          </a:solidFill>
        </p:spPr>
        <p:txBody>
          <a:bodyPr/>
          <a:lstStyle/>
          <a:p>
            <a:pPr algn="l">
              <a:lnSpc>
                <a:spcPct val="90000"/>
              </a:lnSpc>
            </a:pPr>
            <a:r>
              <a:rPr lang="en-US" dirty="0">
                <a:solidFill>
                  <a:schemeClr val="bg2"/>
                </a:solidFill>
                <a:latin typeface="Impact" charset="0"/>
              </a:rPr>
              <a:t>EDUCATION OUTLAWED </a:t>
            </a:r>
            <a:br>
              <a:rPr lang="en-US" dirty="0">
                <a:solidFill>
                  <a:schemeClr val="bg2"/>
                </a:solidFill>
                <a:latin typeface="Impact" charset="0"/>
              </a:rPr>
            </a:br>
            <a:r>
              <a:rPr lang="en-US" dirty="0">
                <a:solidFill>
                  <a:schemeClr val="bg2"/>
                </a:solidFill>
                <a:latin typeface="Impact" charset="0"/>
              </a:rPr>
              <a:t>FOR ENSLAVED</a:t>
            </a:r>
            <a:br>
              <a:rPr lang="en-US" dirty="0">
                <a:solidFill>
                  <a:schemeClr val="bg2"/>
                </a:solidFill>
                <a:latin typeface="Impact" charset="0"/>
              </a:rPr>
            </a:br>
            <a:r>
              <a:rPr lang="en-US" dirty="0">
                <a:solidFill>
                  <a:schemeClr val="bg2"/>
                </a:solidFill>
                <a:latin typeface="Impact" charset="0"/>
              </a:rPr>
              <a:t>CHILDREN &amp; BLACK SCHOOLS ATTACKED EVERYWHERE </a:t>
            </a:r>
            <a:br>
              <a:rPr lang="en-US" dirty="0">
                <a:solidFill>
                  <a:schemeClr val="bg2"/>
                </a:solidFill>
                <a:latin typeface="Impact" charset="0"/>
              </a:rPr>
            </a:br>
            <a:endParaRPr lang="en-US" dirty="0"/>
          </a:p>
        </p:txBody>
      </p:sp>
      <p:sp>
        <p:nvSpPr>
          <p:cNvPr id="148483" name="Text Box 3"/>
          <p:cNvSpPr txBox="1">
            <a:spLocks noChangeArrowheads="1"/>
          </p:cNvSpPr>
          <p:nvPr/>
        </p:nvSpPr>
        <p:spPr bwMode="auto">
          <a:xfrm>
            <a:off x="5257800" y="4111625"/>
            <a:ext cx="3657600" cy="2670175"/>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1" dirty="0">
              <a:latin typeface="Arial Narrow" charset="0"/>
              <a:sym typeface="Zapf Dingbats" charset="2"/>
            </a:endParaRPr>
          </a:p>
          <a:p>
            <a:pPr algn="just">
              <a:spcBef>
                <a:spcPct val="50000"/>
              </a:spcBef>
            </a:pPr>
            <a:r>
              <a:rPr lang="en-US" sz="1900" dirty="0">
                <a:solidFill>
                  <a:srgbClr val="FF8000"/>
                </a:solidFill>
                <a:latin typeface="Impact" charset="0"/>
              </a:rPr>
              <a:t>1619 first shipment of Africans</a:t>
            </a:r>
            <a:r>
              <a:rPr lang="en-US" sz="1900" b="1" dirty="0">
                <a:solidFill>
                  <a:srgbClr val="FF8000"/>
                </a:solidFill>
                <a:latin typeface="Arial Narrow" charset="0"/>
              </a:rPr>
              <a:t> </a:t>
            </a:r>
            <a:r>
              <a:rPr lang="en-US" sz="1900" b="1" dirty="0">
                <a:latin typeface="Arial Narrow" charset="0"/>
              </a:rPr>
              <a:t>stolen for slave labor arrives in Virginia.  Reading is outlawed for all slaves, by punishment of death, because literacy strengthens control over enslaved peoples and limits ability to communicate, organize and challenge illegalities of system. </a:t>
            </a:r>
          </a:p>
        </p:txBody>
      </p:sp>
      <p:pic>
        <p:nvPicPr>
          <p:cNvPr id="148485" name="Picture 5"/>
          <p:cNvPicPr>
            <a:picLocks noChangeAspect="1" noChangeArrowheads="1"/>
          </p:cNvPicPr>
          <p:nvPr/>
        </p:nvPicPr>
        <p:blipFill>
          <a:blip r:embed="rId3"/>
          <a:srcRect/>
          <a:stretch>
            <a:fillRect/>
          </a:stretch>
        </p:blipFill>
        <p:spPr bwMode="auto">
          <a:xfrm>
            <a:off x="304800" y="228600"/>
            <a:ext cx="4721225" cy="64008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8" name="Picture 6"/>
          <p:cNvPicPr>
            <a:picLocks noChangeAspect="1" noChangeArrowheads="1"/>
          </p:cNvPicPr>
          <p:nvPr/>
        </p:nvPicPr>
        <p:blipFill>
          <a:blip r:embed="rId3"/>
          <a:srcRect/>
          <a:stretch>
            <a:fillRect/>
          </a:stretch>
        </p:blipFill>
        <p:spPr bwMode="auto">
          <a:xfrm>
            <a:off x="152400" y="544513"/>
            <a:ext cx="8686800" cy="57800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5715000" y="1447800"/>
            <a:ext cx="3429000" cy="914400"/>
          </a:xfrm>
          <a:solidFill>
            <a:srgbClr val="FFFFFF"/>
          </a:solidFill>
        </p:spPr>
        <p:txBody>
          <a:bodyPr/>
          <a:lstStyle/>
          <a:p>
            <a:pPr algn="l">
              <a:lnSpc>
                <a:spcPct val="90000"/>
              </a:lnSpc>
            </a:pPr>
            <a:r>
              <a:rPr lang="en-US">
                <a:solidFill>
                  <a:schemeClr val="bg2"/>
                </a:solidFill>
                <a:latin typeface="Impact" charset="0"/>
              </a:rPr>
              <a:t>EDUCATIONAL TRACKING IN THE COLONIES </a:t>
            </a:r>
            <a:br>
              <a:rPr lang="en-US">
                <a:solidFill>
                  <a:schemeClr val="bg2"/>
                </a:solidFill>
                <a:latin typeface="Impact" charset="0"/>
              </a:rPr>
            </a:br>
            <a:endParaRPr lang="en-US"/>
          </a:p>
        </p:txBody>
      </p:sp>
      <p:sp>
        <p:nvSpPr>
          <p:cNvPr id="175107" name="Text Box 3"/>
          <p:cNvSpPr txBox="1">
            <a:spLocks noChangeArrowheads="1"/>
          </p:cNvSpPr>
          <p:nvPr/>
        </p:nvSpPr>
        <p:spPr bwMode="auto">
          <a:xfrm>
            <a:off x="5715000" y="2330450"/>
            <a:ext cx="3124200" cy="353695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1">
              <a:latin typeface="Arial Narrow" charset="0"/>
              <a:sym typeface="Zapf Dingbats" charset="2"/>
            </a:endParaRPr>
          </a:p>
          <a:p>
            <a:pPr algn="just">
              <a:spcBef>
                <a:spcPct val="50000"/>
              </a:spcBef>
            </a:pPr>
            <a:r>
              <a:rPr lang="en-US" sz="1900">
                <a:solidFill>
                  <a:srgbClr val="FF8000"/>
                </a:solidFill>
                <a:latin typeface="Impact" charset="0"/>
              </a:rPr>
              <a:t>As the New England Colonies were settled,</a:t>
            </a:r>
            <a:r>
              <a:rPr lang="en-US" sz="1900" b="1">
                <a:solidFill>
                  <a:srgbClr val="FF8000"/>
                </a:solidFill>
                <a:latin typeface="Arial Narrow" charset="0"/>
              </a:rPr>
              <a:t> </a:t>
            </a:r>
            <a:r>
              <a:rPr lang="en-US" sz="1900" b="1">
                <a:latin typeface="Arial Narrow" charset="0"/>
              </a:rPr>
              <a:t>educational tracking determined that there was no education, forced apprenticeships, indentured servitude, or slavery for poor classes, basic skills training and literacy for the small middle class, and classics-based, college preparatory education for the upper class. </a:t>
            </a:r>
          </a:p>
        </p:txBody>
      </p:sp>
      <p:pic>
        <p:nvPicPr>
          <p:cNvPr id="175109" name="Picture 5" descr="Picture 17"/>
          <p:cNvPicPr>
            <a:picLocks noChangeAspect="1" noChangeArrowheads="1"/>
          </p:cNvPicPr>
          <p:nvPr/>
        </p:nvPicPr>
        <p:blipFill>
          <a:blip r:embed="rId3"/>
          <a:srcRect/>
          <a:stretch>
            <a:fillRect/>
          </a:stretch>
        </p:blipFill>
        <p:spPr bwMode="auto">
          <a:xfrm>
            <a:off x="192088" y="304800"/>
            <a:ext cx="5324475" cy="6324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5257800" y="1905000"/>
            <a:ext cx="3810000" cy="914400"/>
          </a:xfrm>
          <a:solidFill>
            <a:srgbClr val="FFFFFF"/>
          </a:solidFill>
        </p:spPr>
        <p:txBody>
          <a:bodyPr/>
          <a:lstStyle/>
          <a:p>
            <a:pPr algn="l">
              <a:lnSpc>
                <a:spcPct val="90000"/>
              </a:lnSpc>
            </a:pPr>
            <a:r>
              <a:rPr lang="en-US">
                <a:solidFill>
                  <a:schemeClr val="bg2"/>
                </a:solidFill>
                <a:latin typeface="Impact" charset="0"/>
              </a:rPr>
              <a:t>UNEMPLOYMENT WAS SEVERELY PUNISHED </a:t>
            </a:r>
            <a:br>
              <a:rPr lang="en-US">
                <a:solidFill>
                  <a:schemeClr val="bg2"/>
                </a:solidFill>
                <a:latin typeface="Impact" charset="0"/>
              </a:rPr>
            </a:br>
            <a:endParaRPr lang="en-US"/>
          </a:p>
        </p:txBody>
      </p:sp>
      <p:sp>
        <p:nvSpPr>
          <p:cNvPr id="177155" name="Text Box 3"/>
          <p:cNvSpPr txBox="1">
            <a:spLocks noChangeArrowheads="1"/>
          </p:cNvSpPr>
          <p:nvPr/>
        </p:nvSpPr>
        <p:spPr bwMode="auto">
          <a:xfrm>
            <a:off x="5257800" y="3128963"/>
            <a:ext cx="3505200" cy="2814637"/>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1">
              <a:latin typeface="Arial Narrow" charset="0"/>
              <a:sym typeface="Zapf Dingbats" charset="2"/>
            </a:endParaRPr>
          </a:p>
          <a:p>
            <a:pPr algn="just">
              <a:spcBef>
                <a:spcPct val="50000"/>
              </a:spcBef>
            </a:pPr>
            <a:r>
              <a:rPr lang="en-US" sz="1900">
                <a:solidFill>
                  <a:srgbClr val="FF8000"/>
                </a:solidFill>
                <a:latin typeface="Impact" charset="0"/>
              </a:rPr>
              <a:t>The death penalty, </a:t>
            </a:r>
            <a:r>
              <a:rPr lang="en-US" sz="1900" b="1">
                <a:latin typeface="Arial Narrow" charset="0"/>
              </a:rPr>
              <a:t>prisons, asylums, poorhouses and work farms were established to isolate anyone who didn’t fit into the economy or who engaged in underground economies.  </a:t>
            </a:r>
          </a:p>
          <a:p>
            <a:pPr algn="just">
              <a:spcBef>
                <a:spcPct val="50000"/>
              </a:spcBef>
            </a:pPr>
            <a:r>
              <a:rPr lang="en-US" sz="1900" b="1">
                <a:latin typeface="Arial Narrow" charset="0"/>
              </a:rPr>
              <a:t>Children are kept in the same institutions and courts as adults.</a:t>
            </a:r>
          </a:p>
        </p:txBody>
      </p:sp>
      <p:pic>
        <p:nvPicPr>
          <p:cNvPr id="177157" name="Picture 5" descr="Picture 18"/>
          <p:cNvPicPr>
            <a:picLocks noChangeAspect="1" noChangeArrowheads="1"/>
          </p:cNvPicPr>
          <p:nvPr/>
        </p:nvPicPr>
        <p:blipFill>
          <a:blip r:embed="rId3"/>
          <a:srcRect/>
          <a:stretch>
            <a:fillRect/>
          </a:stretch>
        </p:blipFill>
        <p:spPr bwMode="auto">
          <a:xfrm>
            <a:off x="152400" y="152400"/>
            <a:ext cx="4953000" cy="4152900"/>
          </a:xfrm>
          <a:prstGeom prst="rect">
            <a:avLst/>
          </a:prstGeom>
          <a:noFill/>
        </p:spPr>
      </p:pic>
      <p:pic>
        <p:nvPicPr>
          <p:cNvPr id="177158" name="Picture 6" descr="Picture 19"/>
          <p:cNvPicPr>
            <a:picLocks noChangeAspect="1" noChangeArrowheads="1"/>
          </p:cNvPicPr>
          <p:nvPr/>
        </p:nvPicPr>
        <p:blipFill>
          <a:blip r:embed="rId4"/>
          <a:srcRect/>
          <a:stretch>
            <a:fillRect/>
          </a:stretch>
        </p:blipFill>
        <p:spPr bwMode="auto">
          <a:xfrm>
            <a:off x="1828800" y="4419600"/>
            <a:ext cx="3276600" cy="225107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81000" y="533400"/>
            <a:ext cx="2590800" cy="914400"/>
          </a:xfrm>
          <a:solidFill>
            <a:srgbClr val="FFFFFF"/>
          </a:solidFill>
        </p:spPr>
        <p:txBody>
          <a:bodyPr/>
          <a:lstStyle/>
          <a:p>
            <a:pPr algn="l">
              <a:lnSpc>
                <a:spcPct val="90000"/>
              </a:lnSpc>
            </a:pPr>
            <a:r>
              <a:rPr lang="en-US">
                <a:solidFill>
                  <a:schemeClr val="bg2"/>
                </a:solidFill>
                <a:latin typeface="Impact" charset="0"/>
              </a:rPr>
              <a:t>TRACKING</a:t>
            </a:r>
            <a:endParaRPr lang="en-US"/>
          </a:p>
        </p:txBody>
      </p:sp>
      <p:sp>
        <p:nvSpPr>
          <p:cNvPr id="150531" name="Text Box 3"/>
          <p:cNvSpPr txBox="1">
            <a:spLocks noChangeArrowheads="1"/>
          </p:cNvSpPr>
          <p:nvPr/>
        </p:nvSpPr>
        <p:spPr bwMode="auto">
          <a:xfrm>
            <a:off x="381000" y="5638800"/>
            <a:ext cx="8305800" cy="9588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900" dirty="0">
                <a:solidFill>
                  <a:srgbClr val="FF8000"/>
                </a:solidFill>
                <a:latin typeface="Impact" charset="0"/>
              </a:rPr>
              <a:t>Thomas Jefferson and Benjamin Franklin</a:t>
            </a:r>
            <a:r>
              <a:rPr lang="en-US" sz="1900" b="1" dirty="0">
                <a:latin typeface="Arial Narrow" charset="0"/>
              </a:rPr>
              <a:t> engage in an ongoing public debate on purpose of public schooling - Franklin wins; schools are to build workforce </a:t>
            </a:r>
            <a:br>
              <a:rPr lang="en-US" sz="1900" b="1" dirty="0">
                <a:latin typeface="Arial Narrow" charset="0"/>
              </a:rPr>
            </a:br>
            <a:r>
              <a:rPr lang="en-US" sz="1900" b="1" dirty="0">
                <a:latin typeface="Arial Narrow" charset="0"/>
              </a:rPr>
              <a:t>for the new nation.</a:t>
            </a:r>
          </a:p>
        </p:txBody>
      </p:sp>
      <p:pic>
        <p:nvPicPr>
          <p:cNvPr id="150532" name="Picture 4" descr="Ben Franklin"/>
          <p:cNvPicPr>
            <a:picLocks noChangeAspect="1" noChangeArrowheads="1"/>
          </p:cNvPicPr>
          <p:nvPr/>
        </p:nvPicPr>
        <p:blipFill>
          <a:blip r:embed="rId3"/>
          <a:srcRect/>
          <a:stretch>
            <a:fillRect/>
          </a:stretch>
        </p:blipFill>
        <p:spPr bwMode="auto">
          <a:xfrm>
            <a:off x="4506913" y="1295400"/>
            <a:ext cx="4179887" cy="4343400"/>
          </a:xfrm>
          <a:prstGeom prst="rect">
            <a:avLst/>
          </a:prstGeom>
          <a:noFill/>
        </p:spPr>
      </p:pic>
      <p:pic>
        <p:nvPicPr>
          <p:cNvPr id="150533" name="Picture 5" descr="Thomas Jefferson"/>
          <p:cNvPicPr>
            <a:picLocks noChangeAspect="1" noChangeArrowheads="1"/>
          </p:cNvPicPr>
          <p:nvPr/>
        </p:nvPicPr>
        <p:blipFill>
          <a:blip r:embed="rId4"/>
          <a:srcRect/>
          <a:stretch>
            <a:fillRect/>
          </a:stretch>
        </p:blipFill>
        <p:spPr bwMode="auto">
          <a:xfrm>
            <a:off x="457200" y="1346200"/>
            <a:ext cx="3765550" cy="42926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0" y="1066800"/>
            <a:ext cx="3276600" cy="914400"/>
          </a:xfrm>
          <a:solidFill>
            <a:srgbClr val="FFFFFF"/>
          </a:solidFill>
        </p:spPr>
        <p:txBody>
          <a:bodyPr/>
          <a:lstStyle/>
          <a:p>
            <a:pPr algn="l">
              <a:lnSpc>
                <a:spcPct val="90000"/>
              </a:lnSpc>
            </a:pPr>
            <a:r>
              <a:rPr lang="en-US" dirty="0">
                <a:solidFill>
                  <a:schemeClr val="bg2"/>
                </a:solidFill>
                <a:latin typeface="Impact" charset="0"/>
              </a:rPr>
              <a:t>INDUSTRIAL </a:t>
            </a:r>
            <a:br>
              <a:rPr lang="en-US" dirty="0">
                <a:solidFill>
                  <a:schemeClr val="bg2"/>
                </a:solidFill>
                <a:latin typeface="Impact" charset="0"/>
              </a:rPr>
            </a:br>
            <a:r>
              <a:rPr lang="en-US" dirty="0">
                <a:solidFill>
                  <a:schemeClr val="bg2"/>
                </a:solidFill>
                <a:latin typeface="Impact" charset="0"/>
              </a:rPr>
              <a:t>REVOLUTION</a:t>
            </a:r>
            <a:endParaRPr lang="en-US" dirty="0"/>
          </a:p>
        </p:txBody>
      </p:sp>
      <p:sp>
        <p:nvSpPr>
          <p:cNvPr id="179203" name="Text Box 3"/>
          <p:cNvSpPr txBox="1">
            <a:spLocks noChangeArrowheads="1"/>
          </p:cNvSpPr>
          <p:nvPr/>
        </p:nvSpPr>
        <p:spPr bwMode="auto">
          <a:xfrm>
            <a:off x="4572000" y="2232025"/>
            <a:ext cx="4419600" cy="355917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dirty="0">
                <a:solidFill>
                  <a:srgbClr val="FF8000"/>
                </a:solidFill>
                <a:latin typeface="Impact" charset="0"/>
              </a:rPr>
              <a:t>As the Nation’s first well-known State Secretary of Education, Horace Mann</a:t>
            </a:r>
            <a:r>
              <a:rPr lang="en-US" sz="1900" b="1" dirty="0">
                <a:latin typeface="Arial Narrow" charset="0"/>
              </a:rPr>
              <a:t> argued in 1837 that public education’s goals are to create an “industrious class of women and men” who obey the law and are diligent in their work.” For factory and mining work, only basic literacy was required.  By 1860, there were no more than 300 high schools in the United States, less than 100 of them free.  The public education system designed by Franklin and promoted by Mann is still the standard public school curriculum today.</a:t>
            </a:r>
          </a:p>
        </p:txBody>
      </p:sp>
      <p:pic>
        <p:nvPicPr>
          <p:cNvPr id="179206" name="Picture 6" descr="Picture 5"/>
          <p:cNvPicPr>
            <a:picLocks noChangeAspect="1" noChangeArrowheads="1"/>
          </p:cNvPicPr>
          <p:nvPr/>
        </p:nvPicPr>
        <p:blipFill>
          <a:blip r:embed="rId3"/>
          <a:srcRect/>
          <a:stretch>
            <a:fillRect/>
          </a:stretch>
        </p:blipFill>
        <p:spPr bwMode="auto">
          <a:xfrm>
            <a:off x="152400" y="615950"/>
            <a:ext cx="4381500" cy="56261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28600" y="-76200"/>
            <a:ext cx="5791200" cy="914400"/>
          </a:xfrm>
          <a:solidFill>
            <a:srgbClr val="FFFFFF"/>
          </a:solidFill>
        </p:spPr>
        <p:txBody>
          <a:bodyPr/>
          <a:lstStyle/>
          <a:p>
            <a:pPr algn="l">
              <a:lnSpc>
                <a:spcPct val="90000"/>
              </a:lnSpc>
            </a:pPr>
            <a:r>
              <a:rPr lang="en-US">
                <a:solidFill>
                  <a:schemeClr val="bg2"/>
                </a:solidFill>
                <a:latin typeface="Impact" charset="0"/>
              </a:rPr>
              <a:t>RECONSTRUCTION</a:t>
            </a:r>
            <a:endParaRPr lang="en-US"/>
          </a:p>
        </p:txBody>
      </p:sp>
      <p:sp>
        <p:nvSpPr>
          <p:cNvPr id="181251" name="Text Box 3"/>
          <p:cNvSpPr txBox="1">
            <a:spLocks noChangeArrowheads="1"/>
          </p:cNvSpPr>
          <p:nvPr/>
        </p:nvSpPr>
        <p:spPr bwMode="auto">
          <a:xfrm>
            <a:off x="228600" y="5562600"/>
            <a:ext cx="8686800" cy="124777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dirty="0">
                <a:solidFill>
                  <a:srgbClr val="FF8000"/>
                </a:solidFill>
                <a:latin typeface="Impact" charset="0"/>
              </a:rPr>
              <a:t>After the Civil War, </a:t>
            </a:r>
            <a:r>
              <a:rPr lang="en-US" sz="1900" b="1" dirty="0">
                <a:latin typeface="Arial Narrow" charset="0"/>
              </a:rPr>
              <a:t>the North’s control of the Southern economy required an educated Black electorate.  Free public schools are established for “freedmen” of all ages. But this also led to the creation of public schools for white children also.  Blacks, as well as poor and working class whites receive public education for the first time in the nation’s history. </a:t>
            </a:r>
          </a:p>
        </p:txBody>
      </p:sp>
      <p:pic>
        <p:nvPicPr>
          <p:cNvPr id="181252" name="Picture 4" descr="African American School"/>
          <p:cNvPicPr>
            <a:picLocks noChangeAspect="1" noChangeArrowheads="1"/>
          </p:cNvPicPr>
          <p:nvPr/>
        </p:nvPicPr>
        <p:blipFill>
          <a:blip r:embed="rId3"/>
          <a:srcRect l="728" t="6145" r="728"/>
          <a:stretch>
            <a:fillRect/>
          </a:stretch>
        </p:blipFill>
        <p:spPr bwMode="auto">
          <a:xfrm>
            <a:off x="285720" y="704865"/>
            <a:ext cx="8624887" cy="48672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52400" y="76200"/>
            <a:ext cx="8686800" cy="914400"/>
          </a:xfrm>
          <a:solidFill>
            <a:srgbClr val="FFFFFF"/>
          </a:solidFill>
        </p:spPr>
        <p:txBody>
          <a:bodyPr/>
          <a:lstStyle/>
          <a:p>
            <a:pPr>
              <a:lnSpc>
                <a:spcPct val="90000"/>
              </a:lnSpc>
            </a:pPr>
            <a:r>
              <a:rPr lang="en-US" sz="3600">
                <a:solidFill>
                  <a:schemeClr val="bg2"/>
                </a:solidFill>
                <a:latin typeface="Impact" charset="0"/>
              </a:rPr>
              <a:t>THIRTEENTH AMENDMENT LEGALIZES SLAVERY</a:t>
            </a:r>
            <a:endParaRPr lang="en-US"/>
          </a:p>
        </p:txBody>
      </p:sp>
      <p:sp>
        <p:nvSpPr>
          <p:cNvPr id="207875" name="Text Box 3"/>
          <p:cNvSpPr txBox="1">
            <a:spLocks noChangeArrowheads="1"/>
          </p:cNvSpPr>
          <p:nvPr/>
        </p:nvSpPr>
        <p:spPr bwMode="auto">
          <a:xfrm>
            <a:off x="228600" y="5321300"/>
            <a:ext cx="8686800" cy="153670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solidFill>
                  <a:srgbClr val="FF8000"/>
                </a:solidFill>
                <a:latin typeface="Impact" charset="0"/>
              </a:rPr>
              <a:t>THE THIRTEENTH AMENDMENT </a:t>
            </a:r>
            <a:r>
              <a:rPr lang="en-US" sz="1900" b="1">
                <a:latin typeface="Arial Narrow" charset="0"/>
              </a:rPr>
              <a:t>outlaws slavery </a:t>
            </a:r>
            <a:r>
              <a:rPr lang="en-US" sz="1900" b="1" i="1">
                <a:latin typeface="Arial Narrow" charset="0"/>
              </a:rPr>
              <a:t>except as a punishment for crime</a:t>
            </a:r>
            <a:r>
              <a:rPr lang="en-US" sz="1900" b="1">
                <a:latin typeface="Arial Narrow" charset="0"/>
              </a:rPr>
              <a:t>. Work farms, chain gangs, prisons and reform schools expand throughout the south and re-enslave the Black population.  A similar expansion of these systems throughout the nation targets people of color, poor youth and immigrants.  Agribusiness, the mining industry and factories all benefit from prison labor.</a:t>
            </a:r>
          </a:p>
        </p:txBody>
      </p:sp>
      <p:pic>
        <p:nvPicPr>
          <p:cNvPr id="207877" name="Picture 5" descr="Picture 1"/>
          <p:cNvPicPr>
            <a:picLocks noChangeAspect="1" noChangeArrowheads="1"/>
          </p:cNvPicPr>
          <p:nvPr/>
        </p:nvPicPr>
        <p:blipFill>
          <a:blip r:embed="rId3"/>
          <a:srcRect/>
          <a:stretch>
            <a:fillRect/>
          </a:stretch>
        </p:blipFill>
        <p:spPr bwMode="auto">
          <a:xfrm>
            <a:off x="838200" y="842963"/>
            <a:ext cx="7391400" cy="4389437"/>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914400"/>
            <a:ext cx="7772400" cy="4724400"/>
          </a:xfrm>
        </p:spPr>
        <p:txBody>
          <a:bodyPr/>
          <a:lstStyle/>
          <a:p>
            <a:pPr>
              <a:lnSpc>
                <a:spcPct val="85000"/>
              </a:lnSpc>
            </a:pPr>
            <a:r>
              <a:rPr lang="en-US" sz="7600">
                <a:latin typeface="Impact" charset="0"/>
              </a:rPr>
              <a:t>PUBLIC EDUCATION</a:t>
            </a:r>
            <a:r>
              <a:rPr lang="en-US" sz="7200">
                <a:latin typeface="Impact" charset="0"/>
              </a:rPr>
              <a:t> </a:t>
            </a:r>
            <a:r>
              <a:rPr lang="en-US" sz="11700">
                <a:solidFill>
                  <a:schemeClr val="bg2"/>
                </a:solidFill>
                <a:latin typeface="Impact" charset="0"/>
              </a:rPr>
              <a:t> </a:t>
            </a:r>
            <a:br>
              <a:rPr lang="en-US" sz="11700">
                <a:solidFill>
                  <a:schemeClr val="bg2"/>
                </a:solidFill>
                <a:latin typeface="Impact" charset="0"/>
              </a:rPr>
            </a:br>
            <a:r>
              <a:rPr lang="en-US" sz="11700">
                <a:solidFill>
                  <a:schemeClr val="bg2"/>
                </a:solidFill>
                <a:latin typeface="Impact" charset="0"/>
              </a:rPr>
              <a:t>TO PROMOTE</a:t>
            </a:r>
            <a:br>
              <a:rPr lang="en-US" sz="11700">
                <a:solidFill>
                  <a:schemeClr val="bg2"/>
                </a:solidFill>
                <a:latin typeface="Impact" charset="0"/>
              </a:rPr>
            </a:br>
            <a:r>
              <a:rPr lang="en-US" sz="10600">
                <a:solidFill>
                  <a:schemeClr val="bg2"/>
                </a:solidFill>
                <a:latin typeface="Impact" charset="0"/>
              </a:rPr>
              <a:t>CHRISTIANITY</a:t>
            </a:r>
            <a:endParaRPr lang="en-US" sz="11700">
              <a:solidFill>
                <a:schemeClr val="bg2"/>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60740" presetClass="entr" presetSubtype="59384616" fill="hold" grpId="0" nodeType="clickEffect">
                                  <p:stCondLst>
                                    <p:cond delay="0"/>
                                  </p:stCondLst>
                                  <p:iterate type="wd">
                                    <p:tmAbs val="300"/>
                                  </p:iterate>
                                  <p:childTnLst>
                                    <p:set>
                                      <p:cBhvr>
                                        <p:cTn id="6" dur="1" fill="hold">
                                          <p:stCondLst>
                                            <p:cond delay="299"/>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76200" y="76200"/>
            <a:ext cx="6400800" cy="914400"/>
          </a:xfrm>
          <a:solidFill>
            <a:srgbClr val="FFFFFF"/>
          </a:solidFill>
        </p:spPr>
        <p:txBody>
          <a:bodyPr/>
          <a:lstStyle/>
          <a:p>
            <a:pPr algn="l">
              <a:lnSpc>
                <a:spcPct val="90000"/>
              </a:lnSpc>
            </a:pPr>
            <a:r>
              <a:rPr lang="en-US">
                <a:solidFill>
                  <a:schemeClr val="bg2"/>
                </a:solidFill>
                <a:latin typeface="Impact" charset="0"/>
              </a:rPr>
              <a:t>POST CIVIL WAR TRACKING</a:t>
            </a:r>
            <a:endParaRPr lang="en-US"/>
          </a:p>
        </p:txBody>
      </p:sp>
      <p:sp>
        <p:nvSpPr>
          <p:cNvPr id="185347" name="Text Box 3"/>
          <p:cNvSpPr txBox="1">
            <a:spLocks noChangeArrowheads="1"/>
          </p:cNvSpPr>
          <p:nvPr/>
        </p:nvSpPr>
        <p:spPr bwMode="auto">
          <a:xfrm>
            <a:off x="0" y="5257800"/>
            <a:ext cx="9144000" cy="153670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dirty="0">
                <a:solidFill>
                  <a:srgbClr val="FF8000"/>
                </a:solidFill>
                <a:latin typeface="Impact" charset="0"/>
              </a:rPr>
              <a:t>Frederick Douglass and Booker T. Washington</a:t>
            </a:r>
            <a:r>
              <a:rPr lang="en-US" sz="1900" b="1" dirty="0">
                <a:latin typeface="Arial Narrow" charset="0"/>
              </a:rPr>
              <a:t> engage in the same debate as Jefferson and Franklin, with Douglass arguing that Blacks should have access to colleges and university prep, classics education, and Washington arguing for agricultural and technical schools. Washington’s arguments support the needs of capitalism, and Black public schools and colleges prepare people for work. </a:t>
            </a:r>
          </a:p>
        </p:txBody>
      </p:sp>
      <p:pic>
        <p:nvPicPr>
          <p:cNvPr id="185350" name="Picture 6" descr="Booker T Washington"/>
          <p:cNvPicPr>
            <a:picLocks noChangeAspect="1" noChangeArrowheads="1"/>
          </p:cNvPicPr>
          <p:nvPr/>
        </p:nvPicPr>
        <p:blipFill>
          <a:blip r:embed="rId3"/>
          <a:srcRect/>
          <a:stretch>
            <a:fillRect/>
          </a:stretch>
        </p:blipFill>
        <p:spPr bwMode="auto">
          <a:xfrm>
            <a:off x="152400" y="838200"/>
            <a:ext cx="2903538" cy="4305300"/>
          </a:xfrm>
          <a:prstGeom prst="rect">
            <a:avLst/>
          </a:prstGeom>
          <a:noFill/>
        </p:spPr>
      </p:pic>
      <p:pic>
        <p:nvPicPr>
          <p:cNvPr id="185351" name="Picture 7" descr="Tuskeegee Institute"/>
          <p:cNvPicPr>
            <a:picLocks noChangeAspect="1" noChangeArrowheads="1"/>
          </p:cNvPicPr>
          <p:nvPr/>
        </p:nvPicPr>
        <p:blipFill>
          <a:blip r:embed="rId4"/>
          <a:srcRect/>
          <a:stretch>
            <a:fillRect/>
          </a:stretch>
        </p:blipFill>
        <p:spPr bwMode="auto">
          <a:xfrm>
            <a:off x="3314700" y="762000"/>
            <a:ext cx="5600700" cy="439578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28600" y="685800"/>
            <a:ext cx="8534400" cy="914400"/>
          </a:xfrm>
          <a:solidFill>
            <a:srgbClr val="FFFFFF"/>
          </a:solidFill>
        </p:spPr>
        <p:txBody>
          <a:bodyPr/>
          <a:lstStyle/>
          <a:p>
            <a:pPr algn="l">
              <a:lnSpc>
                <a:spcPct val="90000"/>
              </a:lnSpc>
            </a:pPr>
            <a:r>
              <a:rPr lang="en-US" dirty="0">
                <a:solidFill>
                  <a:schemeClr val="bg2"/>
                </a:solidFill>
                <a:latin typeface="Impact" charset="0"/>
              </a:rPr>
              <a:t>COMMITTEE OF TEN, NATIONAL EDUCATION ASSOCIATION, 1892 &amp; PLESSY VS. FERGUSON, 1896</a:t>
            </a:r>
          </a:p>
        </p:txBody>
      </p:sp>
      <p:sp>
        <p:nvSpPr>
          <p:cNvPr id="183299" name="Text Box 3"/>
          <p:cNvSpPr txBox="1">
            <a:spLocks noChangeArrowheads="1"/>
          </p:cNvSpPr>
          <p:nvPr/>
        </p:nvSpPr>
        <p:spPr bwMode="auto">
          <a:xfrm>
            <a:off x="228600" y="5321300"/>
            <a:ext cx="8686800" cy="153670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dirty="0">
                <a:solidFill>
                  <a:srgbClr val="FF8000"/>
                </a:solidFill>
                <a:latin typeface="Impact" charset="0"/>
              </a:rPr>
              <a:t>Recommendation by NEA that all </a:t>
            </a:r>
            <a:r>
              <a:rPr lang="en-US" sz="1900" b="1" dirty="0">
                <a:latin typeface="Arial Narrow" charset="0"/>
              </a:rPr>
              <a:t>youth get 8 years elementary school and 4 years high school was not followed until the end of WWI since the economy required cheap, unskilled work force. </a:t>
            </a:r>
            <a:r>
              <a:rPr lang="en-US" sz="1900" dirty="0">
                <a:solidFill>
                  <a:srgbClr val="FF8000"/>
                </a:solidFill>
                <a:latin typeface="Impact" charset="0"/>
              </a:rPr>
              <a:t>Separate but equal, </a:t>
            </a:r>
            <a:r>
              <a:rPr lang="en-US" sz="1900" b="1" dirty="0">
                <a:latin typeface="Arial Narrow" charset="0"/>
              </a:rPr>
              <a:t>allowed for racial segregation -- including in public schools.  This strengthened the tradition of inferior basic education for youth of color and poor white youth. </a:t>
            </a:r>
          </a:p>
        </p:txBody>
      </p:sp>
      <p:pic>
        <p:nvPicPr>
          <p:cNvPr id="183301" name="Picture 5"/>
          <p:cNvPicPr>
            <a:picLocks noChangeAspect="1" noChangeArrowheads="1"/>
          </p:cNvPicPr>
          <p:nvPr/>
        </p:nvPicPr>
        <p:blipFill>
          <a:blip r:embed="rId3"/>
          <a:srcRect l="25211"/>
          <a:stretch>
            <a:fillRect/>
          </a:stretch>
        </p:blipFill>
        <p:spPr bwMode="auto">
          <a:xfrm>
            <a:off x="304800" y="2209800"/>
            <a:ext cx="3352800" cy="3040063"/>
          </a:xfrm>
          <a:prstGeom prst="rect">
            <a:avLst/>
          </a:prstGeom>
          <a:noFill/>
        </p:spPr>
      </p:pic>
      <p:pic>
        <p:nvPicPr>
          <p:cNvPr id="183302" name="Picture 6"/>
          <p:cNvPicPr>
            <a:picLocks noChangeAspect="1" noChangeArrowheads="1"/>
          </p:cNvPicPr>
          <p:nvPr/>
        </p:nvPicPr>
        <p:blipFill>
          <a:blip r:embed="rId4"/>
          <a:srcRect/>
          <a:stretch>
            <a:fillRect/>
          </a:stretch>
        </p:blipFill>
        <p:spPr bwMode="auto">
          <a:xfrm>
            <a:off x="3810000" y="2209800"/>
            <a:ext cx="1803400" cy="304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228600" y="381000"/>
            <a:ext cx="8534400" cy="914400"/>
          </a:xfrm>
          <a:solidFill>
            <a:srgbClr val="FFFFFF"/>
          </a:solidFill>
        </p:spPr>
        <p:txBody>
          <a:bodyPr/>
          <a:lstStyle/>
          <a:p>
            <a:pPr algn="just">
              <a:lnSpc>
                <a:spcPct val="90000"/>
              </a:lnSpc>
            </a:pPr>
            <a:r>
              <a:rPr lang="en-US" sz="3600">
                <a:solidFill>
                  <a:schemeClr val="bg2"/>
                </a:solidFill>
                <a:latin typeface="Impact" charset="0"/>
              </a:rPr>
              <a:t>AT THE END OF WWI, NEW TECHNOLOGY REQUIRES HIGHER SKILLS.  SCHOOLS ARE BUILT AND ORGANIZED LIKE FACTORIES.</a:t>
            </a:r>
            <a:endParaRPr lang="en-US">
              <a:solidFill>
                <a:schemeClr val="bg2"/>
              </a:solidFill>
              <a:latin typeface="Impact" charset="0"/>
            </a:endParaRPr>
          </a:p>
        </p:txBody>
      </p:sp>
      <p:sp>
        <p:nvSpPr>
          <p:cNvPr id="187395" name="Text Box 3"/>
          <p:cNvSpPr txBox="1">
            <a:spLocks noChangeArrowheads="1"/>
          </p:cNvSpPr>
          <p:nvPr/>
        </p:nvSpPr>
        <p:spPr bwMode="auto">
          <a:xfrm>
            <a:off x="152400" y="6035675"/>
            <a:ext cx="8915400" cy="66992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solidFill>
                  <a:srgbClr val="FF8000"/>
                </a:solidFill>
                <a:latin typeface="Impact" charset="0"/>
              </a:rPr>
              <a:t>The NEA creates the Commission on the Reorganization of Secondary Education. </a:t>
            </a:r>
            <a:br>
              <a:rPr lang="en-US" sz="1900">
                <a:solidFill>
                  <a:srgbClr val="FF8000"/>
                </a:solidFill>
                <a:latin typeface="Impact" charset="0"/>
              </a:rPr>
            </a:br>
            <a:r>
              <a:rPr lang="en-US" sz="1900" b="1">
                <a:latin typeface="Arial Narrow" charset="0"/>
              </a:rPr>
              <a:t>In 1918, 36 states enact attendance laws that mandate school attendance until the age of 17.  </a:t>
            </a:r>
          </a:p>
        </p:txBody>
      </p:sp>
      <p:pic>
        <p:nvPicPr>
          <p:cNvPr id="187400" name="Picture 8" descr="Picture 4"/>
          <p:cNvPicPr>
            <a:picLocks noChangeAspect="1" noChangeArrowheads="1"/>
          </p:cNvPicPr>
          <p:nvPr/>
        </p:nvPicPr>
        <p:blipFill>
          <a:blip r:embed="rId3"/>
          <a:srcRect/>
          <a:stretch>
            <a:fillRect/>
          </a:stretch>
        </p:blipFill>
        <p:spPr bwMode="auto">
          <a:xfrm>
            <a:off x="5410200" y="1600200"/>
            <a:ext cx="2906713" cy="4298950"/>
          </a:xfrm>
          <a:prstGeom prst="rect">
            <a:avLst/>
          </a:prstGeom>
          <a:noFill/>
        </p:spPr>
      </p:pic>
      <p:pic>
        <p:nvPicPr>
          <p:cNvPr id="187401" name="Picture 9" descr="Picture 3"/>
          <p:cNvPicPr>
            <a:picLocks noChangeAspect="1" noChangeArrowheads="1"/>
          </p:cNvPicPr>
          <p:nvPr/>
        </p:nvPicPr>
        <p:blipFill>
          <a:blip r:embed="rId4"/>
          <a:srcRect/>
          <a:stretch>
            <a:fillRect/>
          </a:stretch>
        </p:blipFill>
        <p:spPr bwMode="auto">
          <a:xfrm>
            <a:off x="984250" y="1676400"/>
            <a:ext cx="4197350" cy="41656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51" name="Picture 11"/>
          <p:cNvPicPr>
            <a:picLocks noChangeAspect="1" noChangeArrowheads="1"/>
          </p:cNvPicPr>
          <p:nvPr/>
        </p:nvPicPr>
        <p:blipFill>
          <a:blip r:embed="rId3"/>
          <a:srcRect/>
          <a:stretch>
            <a:fillRect/>
          </a:stretch>
        </p:blipFill>
        <p:spPr bwMode="auto">
          <a:xfrm>
            <a:off x="228600" y="2744788"/>
            <a:ext cx="3505200" cy="2817812"/>
          </a:xfrm>
          <a:prstGeom prst="rect">
            <a:avLst/>
          </a:prstGeom>
          <a:noFill/>
          <a:ln w="9525">
            <a:noFill/>
            <a:miter lim="800000"/>
            <a:headEnd/>
            <a:tailEnd/>
          </a:ln>
          <a:effectLst/>
        </p:spPr>
      </p:pic>
      <p:pic>
        <p:nvPicPr>
          <p:cNvPr id="240645" name="Picture 5"/>
          <p:cNvPicPr>
            <a:picLocks noChangeAspect="1" noChangeArrowheads="1"/>
          </p:cNvPicPr>
          <p:nvPr/>
        </p:nvPicPr>
        <p:blipFill>
          <a:blip r:embed="rId4"/>
          <a:srcRect/>
          <a:stretch>
            <a:fillRect/>
          </a:stretch>
        </p:blipFill>
        <p:spPr bwMode="auto">
          <a:xfrm>
            <a:off x="304800" y="152400"/>
            <a:ext cx="3657600" cy="2743200"/>
          </a:xfrm>
          <a:prstGeom prst="rect">
            <a:avLst/>
          </a:prstGeom>
          <a:noFill/>
          <a:ln w="9525">
            <a:noFill/>
            <a:miter lim="800000"/>
            <a:headEnd/>
            <a:tailEnd/>
          </a:ln>
          <a:effectLst/>
        </p:spPr>
      </p:pic>
      <p:pic>
        <p:nvPicPr>
          <p:cNvPr id="240647" name="Picture 7"/>
          <p:cNvPicPr>
            <a:picLocks noChangeAspect="1" noChangeArrowheads="1"/>
          </p:cNvPicPr>
          <p:nvPr/>
        </p:nvPicPr>
        <p:blipFill>
          <a:blip r:embed="rId5"/>
          <a:srcRect/>
          <a:stretch>
            <a:fillRect/>
          </a:stretch>
        </p:blipFill>
        <p:spPr bwMode="auto">
          <a:xfrm>
            <a:off x="4191000" y="76200"/>
            <a:ext cx="4711700" cy="3157538"/>
          </a:xfrm>
          <a:prstGeom prst="rect">
            <a:avLst/>
          </a:prstGeom>
          <a:noFill/>
          <a:ln w="9525">
            <a:noFill/>
            <a:miter lim="800000"/>
            <a:headEnd/>
            <a:tailEnd/>
          </a:ln>
          <a:effectLst/>
        </p:spPr>
      </p:pic>
      <p:pic>
        <p:nvPicPr>
          <p:cNvPr id="240648" name="Picture 8"/>
          <p:cNvPicPr>
            <a:picLocks noChangeAspect="1" noChangeArrowheads="1"/>
          </p:cNvPicPr>
          <p:nvPr/>
        </p:nvPicPr>
        <p:blipFill>
          <a:blip r:embed="rId6"/>
          <a:srcRect/>
          <a:stretch>
            <a:fillRect/>
          </a:stretch>
        </p:blipFill>
        <p:spPr bwMode="auto">
          <a:xfrm>
            <a:off x="3810000" y="2921000"/>
            <a:ext cx="5092700" cy="3556000"/>
          </a:xfrm>
          <a:prstGeom prst="rect">
            <a:avLst/>
          </a:prstGeom>
          <a:noFill/>
          <a:ln w="9525">
            <a:noFill/>
            <a:miter lim="800000"/>
            <a:headEnd/>
            <a:tailEnd/>
          </a:ln>
          <a:effectLst/>
        </p:spPr>
      </p:pic>
      <p:sp>
        <p:nvSpPr>
          <p:cNvPr id="240650" name="Text Box 10"/>
          <p:cNvSpPr txBox="1">
            <a:spLocks noChangeArrowheads="1"/>
          </p:cNvSpPr>
          <p:nvPr/>
        </p:nvSpPr>
        <p:spPr bwMode="auto">
          <a:xfrm>
            <a:off x="152400" y="5562600"/>
            <a:ext cx="8763000" cy="1311275"/>
          </a:xfrm>
          <a:prstGeom prst="rect">
            <a:avLst/>
          </a:prstGeom>
          <a:solidFill>
            <a:schemeClr val="bg1"/>
          </a:solidFill>
          <a:ln w="9525">
            <a:noFill/>
            <a:miter lim="800000"/>
            <a:headEnd/>
            <a:tailEnd/>
          </a:ln>
          <a:effectLst/>
        </p:spPr>
        <p:txBody>
          <a:bodyPr>
            <a:prstTxWarp prst="textNoShape">
              <a:avLst/>
            </a:prstTxWarp>
            <a:spAutoFit/>
          </a:bodyPr>
          <a:lstStyle/>
          <a:p>
            <a:pPr algn="just">
              <a:spcBef>
                <a:spcPct val="50000"/>
              </a:spcBef>
            </a:pPr>
            <a:r>
              <a:rPr lang="en-US" sz="2000" dirty="0">
                <a:latin typeface="Impact" charset="0"/>
              </a:rPr>
              <a:t>By 1932, </a:t>
            </a:r>
            <a:r>
              <a:rPr lang="en-US" sz="2000" dirty="0">
                <a:solidFill>
                  <a:srgbClr val="FF8000"/>
                </a:solidFill>
                <a:latin typeface="Impact" charset="0"/>
              </a:rPr>
              <a:t>1/3 of all native children were forced into boarding schools,</a:t>
            </a:r>
            <a:r>
              <a:rPr lang="en-US" sz="2000" dirty="0">
                <a:latin typeface="Impact" charset="0"/>
              </a:rPr>
              <a:t> where hair was cut; western clothes were required; Indian languages, cultural traditions and religions were forbidden; and contact from family and community was cut off for years until the child reached adulthood.</a:t>
            </a:r>
            <a:endParaRPr lang="en-US" dirty="0">
              <a:solidFill>
                <a:srgbClr val="FF8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9" name="Picture 3"/>
          <p:cNvPicPr>
            <a:picLocks noChangeAspect="1" noChangeArrowheads="1"/>
          </p:cNvPicPr>
          <p:nvPr/>
        </p:nvPicPr>
        <p:blipFill>
          <a:blip r:embed="rId3"/>
          <a:srcRect/>
          <a:stretch>
            <a:fillRect/>
          </a:stretch>
        </p:blipFill>
        <p:spPr bwMode="auto">
          <a:xfrm>
            <a:off x="228600" y="530225"/>
            <a:ext cx="8686800" cy="5413375"/>
          </a:xfrm>
          <a:prstGeom prst="rect">
            <a:avLst/>
          </a:prstGeom>
          <a:noFill/>
          <a:ln w="9525">
            <a:noFill/>
            <a:miter lim="800000"/>
            <a:headEnd/>
            <a:tailEnd/>
          </a:ln>
          <a:effectLst/>
        </p:spPr>
      </p:pic>
      <p:sp>
        <p:nvSpPr>
          <p:cNvPr id="311300" name="Text Box 4"/>
          <p:cNvSpPr txBox="1">
            <a:spLocks noChangeArrowheads="1"/>
          </p:cNvSpPr>
          <p:nvPr/>
        </p:nvSpPr>
        <p:spPr bwMode="auto">
          <a:xfrm>
            <a:off x="152400" y="6172200"/>
            <a:ext cx="87630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solidFill>
                  <a:srgbClr val="FF8000"/>
                </a:solidFill>
                <a:latin typeface="Impact" charset="0"/>
              </a:rPr>
              <a:t>The majority of the day was engaged in manual labor, not education.</a:t>
            </a:r>
            <a:endParaRPr lang="en-US">
              <a:solidFill>
                <a:srgbClr val="FF8000"/>
              </a:solidFill>
            </a:endParaRPr>
          </a:p>
        </p:txBody>
      </p:sp>
      <p:pic>
        <p:nvPicPr>
          <p:cNvPr id="311301" name="Picture 5"/>
          <p:cNvPicPr>
            <a:picLocks noChangeAspect="1" noChangeArrowheads="1"/>
          </p:cNvPicPr>
          <p:nvPr/>
        </p:nvPicPr>
        <p:blipFill>
          <a:blip r:embed="rId4"/>
          <a:srcRect/>
          <a:stretch>
            <a:fillRect/>
          </a:stretch>
        </p:blipFill>
        <p:spPr bwMode="auto">
          <a:xfrm>
            <a:off x="228600" y="533400"/>
            <a:ext cx="4343400" cy="3035300"/>
          </a:xfrm>
          <a:prstGeom prst="rect">
            <a:avLst/>
          </a:prstGeom>
          <a:noFill/>
          <a:ln w="9525">
            <a:noFill/>
            <a:miter lim="800000"/>
            <a:headEnd/>
            <a:tailEnd/>
          </a:ln>
          <a:effectLst/>
        </p:spPr>
      </p:pic>
      <p:pic>
        <p:nvPicPr>
          <p:cNvPr id="311302" name="Picture 6"/>
          <p:cNvPicPr>
            <a:picLocks noChangeAspect="1" noChangeArrowheads="1"/>
          </p:cNvPicPr>
          <p:nvPr/>
        </p:nvPicPr>
        <p:blipFill>
          <a:blip r:embed="rId5"/>
          <a:srcRect t="10747"/>
          <a:stretch>
            <a:fillRect/>
          </a:stretch>
        </p:blipFill>
        <p:spPr bwMode="auto">
          <a:xfrm>
            <a:off x="228600" y="3359150"/>
            <a:ext cx="4343400" cy="25987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9" name="Text Box 7"/>
          <p:cNvSpPr txBox="1">
            <a:spLocks noChangeArrowheads="1"/>
          </p:cNvSpPr>
          <p:nvPr/>
        </p:nvSpPr>
        <p:spPr bwMode="auto">
          <a:xfrm>
            <a:off x="1981200" y="2438400"/>
            <a:ext cx="5410200" cy="2530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Narrow" charset="0"/>
              </a:rPr>
              <a:t>As the majority of the white population experiences widespread poverty and famine, the U.S. establishes its first social safety net with the creation of jobs programs, welfare, medical care, and social security. The massive expansion of public education through the National Youth Administration gives most American youth access to high school for the first time.</a:t>
            </a:r>
            <a:endParaRPr lang="en-US" sz="4000"/>
          </a:p>
        </p:txBody>
      </p:sp>
      <p:pic>
        <p:nvPicPr>
          <p:cNvPr id="84998" name="Picture 6"/>
          <p:cNvPicPr>
            <a:picLocks noChangeAspect="1" noChangeArrowheads="1"/>
          </p:cNvPicPr>
          <p:nvPr/>
        </p:nvPicPr>
        <p:blipFill>
          <a:blip r:embed="rId3"/>
          <a:srcRect/>
          <a:stretch>
            <a:fillRect/>
          </a:stretch>
        </p:blipFill>
        <p:spPr bwMode="auto">
          <a:xfrm>
            <a:off x="1524000" y="2057400"/>
            <a:ext cx="6096000" cy="3346450"/>
          </a:xfrm>
          <a:prstGeom prst="rect">
            <a:avLst/>
          </a:prstGeom>
          <a:noFill/>
        </p:spPr>
      </p:pic>
      <p:pic>
        <p:nvPicPr>
          <p:cNvPr id="84997" name="Picture 5"/>
          <p:cNvPicPr>
            <a:picLocks noChangeAspect="1" noChangeArrowheads="1"/>
          </p:cNvPicPr>
          <p:nvPr/>
        </p:nvPicPr>
        <p:blipFill>
          <a:blip r:embed="rId4"/>
          <a:srcRect/>
          <a:stretch>
            <a:fillRect/>
          </a:stretch>
        </p:blipFill>
        <p:spPr bwMode="auto">
          <a:xfrm>
            <a:off x="1447800" y="1371600"/>
            <a:ext cx="6248400" cy="4654550"/>
          </a:xfrm>
          <a:prstGeom prst="rect">
            <a:avLst/>
          </a:prstGeom>
          <a:noFill/>
        </p:spPr>
      </p:pic>
      <p:pic>
        <p:nvPicPr>
          <p:cNvPr id="84996" name="Picture 4"/>
          <p:cNvPicPr>
            <a:picLocks noChangeAspect="1" noChangeArrowheads="1"/>
          </p:cNvPicPr>
          <p:nvPr/>
        </p:nvPicPr>
        <p:blipFill>
          <a:blip r:embed="rId5"/>
          <a:srcRect/>
          <a:stretch>
            <a:fillRect/>
          </a:stretch>
        </p:blipFill>
        <p:spPr bwMode="auto">
          <a:xfrm>
            <a:off x="914400" y="685800"/>
            <a:ext cx="7391400" cy="5595938"/>
          </a:xfrm>
          <a:prstGeom prst="rect">
            <a:avLst/>
          </a:prstGeom>
          <a:noFill/>
        </p:spPr>
      </p:pic>
      <p:pic>
        <p:nvPicPr>
          <p:cNvPr id="84995" name="Picture 3"/>
          <p:cNvPicPr>
            <a:picLocks noChangeAspect="1" noChangeArrowheads="1"/>
          </p:cNvPicPr>
          <p:nvPr/>
        </p:nvPicPr>
        <p:blipFill>
          <a:blip r:embed="rId6"/>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4999"/>
                                        </p:tgtEl>
                                        <p:attrNameLst>
                                          <p:attrName>style.visibility</p:attrName>
                                        </p:attrNameLst>
                                      </p:cBhvr>
                                      <p:to>
                                        <p:strVal val="visible"/>
                                      </p:to>
                                    </p:set>
                                    <p:anim calcmode="lin" valueType="num">
                                      <p:cBhvr additive="base">
                                        <p:cTn id="7" dur="5000" fill="hold"/>
                                        <p:tgtEl>
                                          <p:spTgt spid="84999"/>
                                        </p:tgtEl>
                                        <p:attrNameLst>
                                          <p:attrName>ppt_x</p:attrName>
                                        </p:attrNameLst>
                                      </p:cBhvr>
                                      <p:tavLst>
                                        <p:tav tm="0">
                                          <p:val>
                                            <p:strVal val="#ppt_x"/>
                                          </p:val>
                                        </p:tav>
                                        <p:tav tm="100000">
                                          <p:val>
                                            <p:strVal val="#ppt_x"/>
                                          </p:val>
                                        </p:tav>
                                      </p:tavLst>
                                    </p:anim>
                                    <p:anim calcmode="lin" valueType="num">
                                      <p:cBhvr additive="base">
                                        <p:cTn id="8" dur="5000" fill="hold"/>
                                        <p:tgtEl>
                                          <p:spTgt spid="849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63661048" fill="hold" nodeType="clickEffect">
                                  <p:stCondLst>
                                    <p:cond delay="0"/>
                                  </p:stCondLst>
                                  <p:childTnLst>
                                    <p:set>
                                      <p:cBhvr>
                                        <p:cTn id="12" dur="1" fill="hold">
                                          <p:stCondLst>
                                            <p:cond delay="499"/>
                                          </p:stCondLst>
                                        </p:cTn>
                                        <p:tgtEl>
                                          <p:spTgt spid="849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63662204" fill="hold" nodeType="clickEffect">
                                  <p:stCondLst>
                                    <p:cond delay="0"/>
                                  </p:stCondLst>
                                  <p:childTnLst>
                                    <p:set>
                                      <p:cBhvr>
                                        <p:cTn id="16" dur="1" fill="hold">
                                          <p:stCondLst>
                                            <p:cond delay="499"/>
                                          </p:stCondLst>
                                        </p:cTn>
                                        <p:tgtEl>
                                          <p:spTgt spid="849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63662340" fill="hold" nodeType="clickEffect">
                                  <p:stCondLst>
                                    <p:cond delay="0"/>
                                  </p:stCondLst>
                                  <p:childTnLst>
                                    <p:set>
                                      <p:cBhvr>
                                        <p:cTn id="20" dur="1" fill="hold">
                                          <p:stCondLst>
                                            <p:cond delay="499"/>
                                          </p:stCondLst>
                                        </p:cTn>
                                        <p:tgtEl>
                                          <p:spTgt spid="849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entr" presetSubtype="63662476" fill="hold" nodeType="clickEffect">
                                  <p:stCondLst>
                                    <p:cond delay="0"/>
                                  </p:stCondLst>
                                  <p:childTnLst>
                                    <p:set>
                                      <p:cBhvr>
                                        <p:cTn id="24" dur="1" fill="hold">
                                          <p:stCondLst>
                                            <p:cond delay="499"/>
                                          </p:stCondLst>
                                        </p:cTn>
                                        <p:tgtEl>
                                          <p:spTgt spid="84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152400" y="2514600"/>
            <a:ext cx="3276600" cy="914400"/>
          </a:xfrm>
          <a:solidFill>
            <a:srgbClr val="FFFFFF"/>
          </a:solidFill>
        </p:spPr>
        <p:txBody>
          <a:bodyPr/>
          <a:lstStyle/>
          <a:p>
            <a:pPr algn="l">
              <a:lnSpc>
                <a:spcPct val="90000"/>
              </a:lnSpc>
            </a:pPr>
            <a:r>
              <a:rPr lang="en-US" sz="4000">
                <a:solidFill>
                  <a:schemeClr val="bg2"/>
                </a:solidFill>
                <a:latin typeface="Impact" charset="0"/>
              </a:rPr>
              <a:t>WWII: AGAIN, WAR DEMANDS HIGHER TECH NEEDS,  AND REQUIRES THE NATION TO RELY ON THE MAJORITY OF WOMEN TO GO TO WORK.</a:t>
            </a:r>
            <a:endParaRPr lang="en-US">
              <a:solidFill>
                <a:schemeClr val="bg2"/>
              </a:solidFill>
              <a:latin typeface="Impact" charset="0"/>
            </a:endParaRPr>
          </a:p>
        </p:txBody>
      </p:sp>
      <p:sp>
        <p:nvSpPr>
          <p:cNvPr id="191491" name="Text Box 3"/>
          <p:cNvSpPr txBox="1">
            <a:spLocks noChangeArrowheads="1"/>
          </p:cNvSpPr>
          <p:nvPr/>
        </p:nvSpPr>
        <p:spPr bwMode="auto">
          <a:xfrm>
            <a:off x="152400" y="5822950"/>
            <a:ext cx="3276600" cy="95885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solidFill>
                  <a:srgbClr val="FF8000"/>
                </a:solidFill>
                <a:latin typeface="Impact" charset="0"/>
              </a:rPr>
              <a:t>New emphasis is placed on technical training for girls and women. </a:t>
            </a:r>
            <a:endParaRPr lang="en-US" sz="1900" b="1">
              <a:latin typeface="Arial Narrow" charset="0"/>
            </a:endParaRPr>
          </a:p>
        </p:txBody>
      </p:sp>
      <p:pic>
        <p:nvPicPr>
          <p:cNvPr id="191492" name="Picture 4"/>
          <p:cNvPicPr>
            <a:picLocks noChangeAspect="1" noChangeArrowheads="1"/>
          </p:cNvPicPr>
          <p:nvPr/>
        </p:nvPicPr>
        <p:blipFill>
          <a:blip r:embed="rId3"/>
          <a:srcRect/>
          <a:stretch>
            <a:fillRect/>
          </a:stretch>
        </p:blipFill>
        <p:spPr bwMode="auto">
          <a:xfrm>
            <a:off x="3690938" y="0"/>
            <a:ext cx="5453062"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152400" y="304800"/>
            <a:ext cx="3276600" cy="914400"/>
          </a:xfrm>
          <a:solidFill>
            <a:srgbClr val="FFFFFF"/>
          </a:solidFill>
        </p:spPr>
        <p:txBody>
          <a:bodyPr/>
          <a:lstStyle/>
          <a:p>
            <a:pPr algn="l">
              <a:lnSpc>
                <a:spcPct val="90000"/>
              </a:lnSpc>
            </a:pPr>
            <a:r>
              <a:rPr lang="en-US" sz="4000">
                <a:solidFill>
                  <a:schemeClr val="bg2"/>
                </a:solidFill>
                <a:latin typeface="Impact" charset="0"/>
              </a:rPr>
              <a:t>THE SPACE RACE.</a:t>
            </a:r>
            <a:endParaRPr lang="en-US">
              <a:solidFill>
                <a:schemeClr val="bg2"/>
              </a:solidFill>
              <a:latin typeface="Impact" charset="0"/>
            </a:endParaRPr>
          </a:p>
        </p:txBody>
      </p:sp>
      <p:sp>
        <p:nvSpPr>
          <p:cNvPr id="193539" name="Text Box 3"/>
          <p:cNvSpPr txBox="1">
            <a:spLocks noChangeArrowheads="1"/>
          </p:cNvSpPr>
          <p:nvPr/>
        </p:nvSpPr>
        <p:spPr bwMode="auto">
          <a:xfrm>
            <a:off x="152400" y="3667125"/>
            <a:ext cx="3276600" cy="311467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solidFill>
                  <a:srgbClr val="FF8000"/>
                </a:solidFill>
                <a:latin typeface="Impact" charset="0"/>
              </a:rPr>
              <a:t>When the Soviets are the first to launch a rocket into space, </a:t>
            </a:r>
            <a:r>
              <a:rPr lang="en-US" sz="1600" b="1">
                <a:latin typeface="Arial" charset="0"/>
              </a:rPr>
              <a:t>corporate competition fuel nationwide fear of communism.  Federal funds to public education push for advanced instruction in science and technology.  For the first time in U.S. history, there is a government and industry push for working and middle class youth to go to college.</a:t>
            </a:r>
            <a:r>
              <a:rPr lang="en-US" sz="1900">
                <a:solidFill>
                  <a:srgbClr val="FF8000"/>
                </a:solidFill>
                <a:latin typeface="Impact" charset="0"/>
              </a:rPr>
              <a:t>   </a:t>
            </a:r>
            <a:endParaRPr lang="en-US" sz="1900" b="1">
              <a:latin typeface="Arial Narrow" charset="0"/>
            </a:endParaRPr>
          </a:p>
        </p:txBody>
      </p:sp>
      <p:pic>
        <p:nvPicPr>
          <p:cNvPr id="193541" name="Picture 5" descr="Education Race 60s"/>
          <p:cNvPicPr>
            <a:picLocks noChangeAspect="1" noChangeArrowheads="1"/>
          </p:cNvPicPr>
          <p:nvPr/>
        </p:nvPicPr>
        <p:blipFill>
          <a:blip r:embed="rId3"/>
          <a:srcRect/>
          <a:stretch>
            <a:fillRect/>
          </a:stretch>
        </p:blipFill>
        <p:spPr bwMode="auto">
          <a:xfrm>
            <a:off x="3733800" y="76200"/>
            <a:ext cx="5191125" cy="6629400"/>
          </a:xfrm>
          <a:prstGeom prst="rect">
            <a:avLst/>
          </a:prstGeom>
          <a:noFill/>
        </p:spPr>
      </p:pic>
      <p:pic>
        <p:nvPicPr>
          <p:cNvPr id="193542" name="Picture 6" descr="Sputnik"/>
          <p:cNvPicPr>
            <a:picLocks noChangeAspect="1" noChangeArrowheads="1"/>
          </p:cNvPicPr>
          <p:nvPr/>
        </p:nvPicPr>
        <p:blipFill>
          <a:blip r:embed="rId4"/>
          <a:srcRect/>
          <a:stretch>
            <a:fillRect/>
          </a:stretch>
        </p:blipFill>
        <p:spPr bwMode="auto">
          <a:xfrm>
            <a:off x="228600" y="1295400"/>
            <a:ext cx="1984375" cy="2286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52400" y="1371600"/>
            <a:ext cx="3276600" cy="914400"/>
          </a:xfrm>
          <a:solidFill>
            <a:srgbClr val="FFFFFF"/>
          </a:solidFill>
        </p:spPr>
        <p:txBody>
          <a:bodyPr/>
          <a:lstStyle/>
          <a:p>
            <a:pPr algn="l">
              <a:lnSpc>
                <a:spcPct val="90000"/>
              </a:lnSpc>
            </a:pPr>
            <a:r>
              <a:rPr lang="en-US" sz="4000">
                <a:solidFill>
                  <a:schemeClr val="bg2"/>
                </a:solidFill>
                <a:latin typeface="Impact" charset="0"/>
              </a:rPr>
              <a:t>1950s/1960s NEW EMPHASIS ON TRAINING YOUTH TO BOTH WORK </a:t>
            </a:r>
            <a:r>
              <a:rPr lang="en-US" sz="4000" i="1">
                <a:solidFill>
                  <a:schemeClr val="bg2"/>
                </a:solidFill>
                <a:latin typeface="Impact" charset="0"/>
              </a:rPr>
              <a:t>AND</a:t>
            </a:r>
            <a:r>
              <a:rPr lang="en-US" sz="4000">
                <a:solidFill>
                  <a:schemeClr val="bg2"/>
                </a:solidFill>
                <a:latin typeface="Impact" charset="0"/>
              </a:rPr>
              <a:t> CONSUME.</a:t>
            </a:r>
            <a:endParaRPr lang="en-US">
              <a:solidFill>
                <a:schemeClr val="bg2"/>
              </a:solidFill>
              <a:latin typeface="Impact" charset="0"/>
            </a:endParaRPr>
          </a:p>
        </p:txBody>
      </p:sp>
      <p:sp>
        <p:nvSpPr>
          <p:cNvPr id="195587" name="Text Box 3"/>
          <p:cNvSpPr txBox="1">
            <a:spLocks noChangeArrowheads="1"/>
          </p:cNvSpPr>
          <p:nvPr/>
        </p:nvSpPr>
        <p:spPr bwMode="auto">
          <a:xfrm>
            <a:off x="152400" y="3667125"/>
            <a:ext cx="3276600" cy="280352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solidFill>
                  <a:srgbClr val="FF8000"/>
                </a:solidFill>
                <a:latin typeface="Impact" charset="0"/>
              </a:rPr>
              <a:t>1950s prosperity and the infusion of women and returning soldiers into the workforce as a result of WWII, pushes youth from labor to consumers, </a:t>
            </a:r>
            <a:r>
              <a:rPr lang="en-US" sz="1600" b="1">
                <a:latin typeface="Arial" charset="0"/>
              </a:rPr>
              <a:t>Schools mandate consumer education courses.  Popular culture -- TV, radio, music and film -- all push youth to buy.</a:t>
            </a:r>
            <a:r>
              <a:rPr lang="en-US" sz="1900">
                <a:solidFill>
                  <a:srgbClr val="FF8000"/>
                </a:solidFill>
                <a:latin typeface="Impact" charset="0"/>
              </a:rPr>
              <a:t>   </a:t>
            </a:r>
            <a:endParaRPr lang="en-US" sz="1900" b="1">
              <a:latin typeface="Arial Narrow" charset="0"/>
            </a:endParaRPr>
          </a:p>
        </p:txBody>
      </p:sp>
      <p:pic>
        <p:nvPicPr>
          <p:cNvPr id="195589" name="Picture 5" descr="Born to Shop Cover"/>
          <p:cNvPicPr>
            <a:picLocks noChangeAspect="1" noChangeArrowheads="1"/>
          </p:cNvPicPr>
          <p:nvPr/>
        </p:nvPicPr>
        <p:blipFill>
          <a:blip r:embed="rId3"/>
          <a:srcRect l="11182" t="31158"/>
          <a:stretch>
            <a:fillRect/>
          </a:stretch>
        </p:blipFill>
        <p:spPr bwMode="auto">
          <a:xfrm>
            <a:off x="3825875" y="1524000"/>
            <a:ext cx="5045075" cy="504983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9" name="Picture 5" descr="Baby Clown McDonald's Ad"/>
          <p:cNvPicPr>
            <a:picLocks noChangeAspect="1" noChangeArrowheads="1"/>
          </p:cNvPicPr>
          <p:nvPr/>
        </p:nvPicPr>
        <p:blipFill>
          <a:blip r:embed="rId3"/>
          <a:srcRect/>
          <a:stretch>
            <a:fillRect/>
          </a:stretch>
        </p:blipFill>
        <p:spPr bwMode="auto">
          <a:xfrm>
            <a:off x="228600" y="171450"/>
            <a:ext cx="8686800" cy="6515100"/>
          </a:xfrm>
          <a:prstGeom prst="rect">
            <a:avLst/>
          </a:prstGeom>
          <a:noFill/>
        </p:spPr>
      </p:pic>
      <p:sp>
        <p:nvSpPr>
          <p:cNvPr id="205826" name="Rectangle 2"/>
          <p:cNvSpPr>
            <a:spLocks noGrp="1" noChangeArrowheads="1"/>
          </p:cNvSpPr>
          <p:nvPr>
            <p:ph type="title"/>
          </p:nvPr>
        </p:nvSpPr>
        <p:spPr>
          <a:xfrm>
            <a:off x="5943600" y="3200400"/>
            <a:ext cx="3276600" cy="914400"/>
          </a:xfrm>
          <a:noFill/>
        </p:spPr>
        <p:txBody>
          <a:bodyPr/>
          <a:lstStyle/>
          <a:p>
            <a:pPr algn="l">
              <a:lnSpc>
                <a:spcPct val="90000"/>
              </a:lnSpc>
            </a:pPr>
            <a:r>
              <a:rPr lang="en-US" sz="3600">
                <a:solidFill>
                  <a:schemeClr val="tx1"/>
                </a:solidFill>
                <a:latin typeface="Impact" charset="0"/>
              </a:rPr>
              <a:t>POPULAR CULTURE TAKES OVER CLASSICS AS THE MAIN SOURCE OF YOUTH ENTERTAINMENT AND LEARNING.</a:t>
            </a:r>
            <a:endParaRPr lang="en-US">
              <a:solidFill>
                <a:schemeClr val="bg2"/>
              </a:solidFill>
              <a:latin typeface="Impact"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a:lnSpc>
                <a:spcPct val="85000"/>
              </a:lnSpc>
            </a:pPr>
            <a:r>
              <a:rPr lang="en-US" sz="11700">
                <a:solidFill>
                  <a:srgbClr val="996633"/>
                </a:solidFill>
                <a:latin typeface="Impact" charset="0"/>
              </a:rPr>
              <a:t/>
            </a:r>
            <a:br>
              <a:rPr lang="en-US" sz="11700">
                <a:solidFill>
                  <a:srgbClr val="996633"/>
                </a:solidFill>
                <a:latin typeface="Impact" charset="0"/>
              </a:rPr>
            </a:br>
            <a:endParaRPr lang="en-US"/>
          </a:p>
        </p:txBody>
      </p:sp>
      <p:sp>
        <p:nvSpPr>
          <p:cNvPr id="171011" name="Text Box 3"/>
          <p:cNvSpPr txBox="1">
            <a:spLocks noChangeArrowheads="1"/>
          </p:cNvSpPr>
          <p:nvPr/>
        </p:nvSpPr>
        <p:spPr bwMode="auto">
          <a:xfrm>
            <a:off x="4419600" y="1633538"/>
            <a:ext cx="4419600" cy="2405062"/>
          </a:xfrm>
          <a:prstGeom prst="rect">
            <a:avLst/>
          </a:prstGeom>
          <a:noFill/>
          <a:ln w="9525">
            <a:noFill/>
            <a:miter lim="800000"/>
            <a:headEnd/>
            <a:tailEnd/>
          </a:ln>
          <a:effectLst/>
        </p:spPr>
        <p:txBody>
          <a:bodyPr>
            <a:prstTxWarp prst="textNoShape">
              <a:avLst/>
            </a:prstTxWarp>
            <a:spAutoFit/>
          </a:bodyPr>
          <a:lstStyle/>
          <a:p>
            <a:r>
              <a:rPr lang="en-US" sz="4400">
                <a:solidFill>
                  <a:schemeClr val="bg2"/>
                </a:solidFill>
                <a:latin typeface="Impact" charset="0"/>
              </a:rPr>
              <a:t>ORIGINAL SIN</a:t>
            </a:r>
            <a:endParaRPr lang="en-US" sz="1400" b="1">
              <a:latin typeface="Arial Narrow" charset="0"/>
            </a:endParaRPr>
          </a:p>
          <a:p>
            <a:pPr>
              <a:spcBef>
                <a:spcPct val="50000"/>
              </a:spcBef>
            </a:pPr>
            <a:r>
              <a:rPr lang="en-US" b="1">
                <a:latin typeface="Arial Narrow" charset="0"/>
              </a:rPr>
              <a:t>The Puritans believe that children are born close to the Devil, </a:t>
            </a:r>
            <a:r>
              <a:rPr lang="en-US" b="1">
                <a:solidFill>
                  <a:schemeClr val="bg2"/>
                </a:solidFill>
                <a:latin typeface="Arial Narrow" charset="0"/>
              </a:rPr>
              <a:t>and the role of society and family is to wrestle Satan from within the child.</a:t>
            </a:r>
          </a:p>
        </p:txBody>
      </p:sp>
      <p:pic>
        <p:nvPicPr>
          <p:cNvPr id="171014" name="Picture 6" descr="Picture 15"/>
          <p:cNvPicPr>
            <a:picLocks noChangeAspect="1" noChangeArrowheads="1"/>
          </p:cNvPicPr>
          <p:nvPr/>
        </p:nvPicPr>
        <p:blipFill>
          <a:blip r:embed="rId3"/>
          <a:srcRect/>
          <a:stretch>
            <a:fillRect/>
          </a:stretch>
        </p:blipFill>
        <p:spPr bwMode="auto">
          <a:xfrm>
            <a:off x="228600" y="457200"/>
            <a:ext cx="4052888" cy="59436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76200" y="2895600"/>
            <a:ext cx="3581400" cy="914400"/>
          </a:xfrm>
          <a:solidFill>
            <a:srgbClr val="FFFFFF"/>
          </a:solidFill>
        </p:spPr>
        <p:txBody>
          <a:bodyPr/>
          <a:lstStyle/>
          <a:p>
            <a:pPr algn="l">
              <a:lnSpc>
                <a:spcPct val="90000"/>
              </a:lnSpc>
            </a:pPr>
            <a:r>
              <a:rPr lang="en-US" sz="4000">
                <a:solidFill>
                  <a:schemeClr val="bg2"/>
                </a:solidFill>
                <a:latin typeface="Impact" charset="0"/>
              </a:rPr>
              <a:t>FROM 1950 ON, </a:t>
            </a:r>
            <a:r>
              <a:rPr lang="en-US" sz="4000">
                <a:solidFill>
                  <a:srgbClr val="FF8000"/>
                </a:solidFill>
                <a:latin typeface="Impact" charset="0"/>
              </a:rPr>
              <a:t>YOUNGER GENERATIONS</a:t>
            </a:r>
            <a:r>
              <a:rPr lang="en-US" sz="4000">
                <a:solidFill>
                  <a:schemeClr val="bg2"/>
                </a:solidFill>
                <a:latin typeface="Impact" charset="0"/>
              </a:rPr>
              <a:t/>
            </a:r>
            <a:br>
              <a:rPr lang="en-US" sz="4000">
                <a:solidFill>
                  <a:schemeClr val="bg2"/>
                </a:solidFill>
                <a:latin typeface="Impact" charset="0"/>
              </a:rPr>
            </a:br>
            <a:r>
              <a:rPr lang="en-US" sz="4000">
                <a:solidFill>
                  <a:schemeClr val="bg2"/>
                </a:solidFill>
                <a:latin typeface="Impact" charset="0"/>
              </a:rPr>
              <a:t>GET MORE OF THEIR INFORMATION FROM CORPORATE AMERICA THAN FROM SCHOOL .</a:t>
            </a:r>
            <a:endParaRPr lang="en-US">
              <a:solidFill>
                <a:schemeClr val="bg2"/>
              </a:solidFill>
              <a:latin typeface="Impact" charset="0"/>
            </a:endParaRPr>
          </a:p>
        </p:txBody>
      </p:sp>
      <p:pic>
        <p:nvPicPr>
          <p:cNvPr id="203781" name="Picture 5" descr="TV 1950s"/>
          <p:cNvPicPr>
            <a:picLocks noChangeAspect="1" noChangeArrowheads="1"/>
          </p:cNvPicPr>
          <p:nvPr/>
        </p:nvPicPr>
        <p:blipFill>
          <a:blip r:embed="rId3"/>
          <a:srcRect/>
          <a:stretch>
            <a:fillRect/>
          </a:stretch>
        </p:blipFill>
        <p:spPr bwMode="auto">
          <a:xfrm>
            <a:off x="3251200" y="1376363"/>
            <a:ext cx="5892800" cy="3576637"/>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228600" y="1371600"/>
            <a:ext cx="3276600" cy="914400"/>
          </a:xfrm>
          <a:solidFill>
            <a:srgbClr val="FFFFFF"/>
          </a:solidFill>
        </p:spPr>
        <p:txBody>
          <a:bodyPr/>
          <a:lstStyle/>
          <a:p>
            <a:pPr algn="l">
              <a:lnSpc>
                <a:spcPct val="90000"/>
              </a:lnSpc>
            </a:pPr>
            <a:r>
              <a:rPr lang="en-US" sz="4000">
                <a:solidFill>
                  <a:schemeClr val="bg2"/>
                </a:solidFill>
                <a:latin typeface="Impact" charset="0"/>
              </a:rPr>
              <a:t>CORPORATIONSUSE PUBLIC SCHOOLS TO PUSH THEIR PRODUCTS. </a:t>
            </a:r>
            <a:endParaRPr lang="en-US">
              <a:solidFill>
                <a:schemeClr val="bg2"/>
              </a:solidFill>
              <a:latin typeface="Impact" charset="0"/>
            </a:endParaRPr>
          </a:p>
        </p:txBody>
      </p:sp>
      <p:sp>
        <p:nvSpPr>
          <p:cNvPr id="197635" name="Text Box 3"/>
          <p:cNvSpPr txBox="1">
            <a:spLocks noChangeArrowheads="1"/>
          </p:cNvSpPr>
          <p:nvPr/>
        </p:nvSpPr>
        <p:spPr bwMode="auto">
          <a:xfrm>
            <a:off x="228600" y="3692525"/>
            <a:ext cx="3276600" cy="240347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solidFill>
                  <a:srgbClr val="FF8000"/>
                </a:solidFill>
                <a:latin typeface="Impact" charset="0"/>
              </a:rPr>
              <a:t>FAST FOOD ON CAMPUSES.</a:t>
            </a:r>
          </a:p>
          <a:p>
            <a:pPr algn="just">
              <a:spcBef>
                <a:spcPct val="50000"/>
              </a:spcBef>
            </a:pPr>
            <a:r>
              <a:rPr lang="en-US" sz="1900">
                <a:latin typeface="Impact" charset="0"/>
              </a:rPr>
              <a:t>CHANNEL 1 TV PROGRAMMING IN SCHOOLS PUSHES PRODUCTS.</a:t>
            </a:r>
          </a:p>
          <a:p>
            <a:pPr algn="just">
              <a:spcBef>
                <a:spcPct val="50000"/>
              </a:spcBef>
            </a:pPr>
            <a:r>
              <a:rPr lang="en-US" sz="1900">
                <a:solidFill>
                  <a:srgbClr val="FF8000"/>
                </a:solidFill>
                <a:latin typeface="Impact" charset="0"/>
              </a:rPr>
              <a:t>ADVERTSING GEARED TO YOUTH CONSUMERS ALSO PLACED ON SCHOOL PRODUCTS, EQUIPMENT AND BUILDINGS.</a:t>
            </a:r>
          </a:p>
        </p:txBody>
      </p:sp>
      <p:pic>
        <p:nvPicPr>
          <p:cNvPr id="197636" name="Picture 4" descr="Fast Food on Campus"/>
          <p:cNvPicPr>
            <a:picLocks noChangeAspect="1" noChangeArrowheads="1"/>
          </p:cNvPicPr>
          <p:nvPr/>
        </p:nvPicPr>
        <p:blipFill>
          <a:blip r:embed="rId3"/>
          <a:srcRect/>
          <a:stretch>
            <a:fillRect/>
          </a:stretch>
        </p:blipFill>
        <p:spPr bwMode="auto">
          <a:xfrm>
            <a:off x="4038600" y="0"/>
            <a:ext cx="4724400" cy="3605213"/>
          </a:xfrm>
          <a:prstGeom prst="rect">
            <a:avLst/>
          </a:prstGeom>
          <a:noFill/>
        </p:spPr>
      </p:pic>
      <p:pic>
        <p:nvPicPr>
          <p:cNvPr id="197637" name="Picture 5" descr="Chubs Eating McDonald's"/>
          <p:cNvPicPr>
            <a:picLocks noChangeAspect="1" noChangeArrowheads="1"/>
          </p:cNvPicPr>
          <p:nvPr/>
        </p:nvPicPr>
        <p:blipFill>
          <a:blip r:embed="rId4"/>
          <a:srcRect/>
          <a:stretch>
            <a:fillRect/>
          </a:stretch>
        </p:blipFill>
        <p:spPr bwMode="auto">
          <a:xfrm>
            <a:off x="4038600" y="3703638"/>
            <a:ext cx="4724400" cy="33147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76200" y="990600"/>
            <a:ext cx="5486400" cy="914400"/>
          </a:xfrm>
          <a:solidFill>
            <a:srgbClr val="FFFFFF"/>
          </a:solidFill>
        </p:spPr>
        <p:txBody>
          <a:bodyPr/>
          <a:lstStyle/>
          <a:p>
            <a:pPr algn="l">
              <a:lnSpc>
                <a:spcPct val="90000"/>
              </a:lnSpc>
            </a:pPr>
            <a:r>
              <a:rPr lang="en-US" sz="2900" dirty="0">
                <a:solidFill>
                  <a:schemeClr val="bg2"/>
                </a:solidFill>
                <a:latin typeface="Impact" charset="0"/>
              </a:rPr>
              <a:t>70s, 80s, 90s </a:t>
            </a:r>
            <a:r>
              <a:rPr lang="en-US" sz="2900" dirty="0">
                <a:solidFill>
                  <a:srgbClr val="FF8000"/>
                </a:solidFill>
                <a:latin typeface="Impact" charset="0"/>
              </a:rPr>
              <a:t>TRACKING</a:t>
            </a:r>
            <a:r>
              <a:rPr lang="en-US" sz="2900" dirty="0">
                <a:solidFill>
                  <a:schemeClr val="bg2"/>
                </a:solidFill>
                <a:latin typeface="Impact" charset="0"/>
              </a:rPr>
              <a:t> LEADS TO CREATION OF MAGNATE HIGH SCHOOLS, GREATER RACIAL AND CLASS SEGREGATION, THE BEGINNING OF </a:t>
            </a:r>
            <a:r>
              <a:rPr lang="en-US" sz="2900" i="1" dirty="0">
                <a:solidFill>
                  <a:schemeClr val="bg2"/>
                </a:solidFill>
                <a:latin typeface="Impact" charset="0"/>
              </a:rPr>
              <a:t>MASS</a:t>
            </a:r>
            <a:r>
              <a:rPr lang="en-US" sz="2900" dirty="0">
                <a:solidFill>
                  <a:schemeClr val="bg2"/>
                </a:solidFill>
                <a:latin typeface="Impact" charset="0"/>
              </a:rPr>
              <a:t> PUSH-OUT FROM SCHOOLS TO STREETS &amp; PRISONS.</a:t>
            </a:r>
            <a:r>
              <a:rPr lang="en-US" sz="3200" dirty="0">
                <a:solidFill>
                  <a:schemeClr val="bg2"/>
                </a:solidFill>
                <a:latin typeface="Impact" charset="0"/>
              </a:rPr>
              <a:t> </a:t>
            </a:r>
            <a:endParaRPr lang="en-US" sz="4000" dirty="0">
              <a:solidFill>
                <a:schemeClr val="bg2"/>
              </a:solidFill>
              <a:latin typeface="Impact" charset="0"/>
            </a:endParaRPr>
          </a:p>
        </p:txBody>
      </p:sp>
      <p:sp>
        <p:nvSpPr>
          <p:cNvPr id="199683" name="Text Box 3"/>
          <p:cNvSpPr txBox="1">
            <a:spLocks noChangeArrowheads="1"/>
          </p:cNvSpPr>
          <p:nvPr/>
        </p:nvSpPr>
        <p:spPr bwMode="auto">
          <a:xfrm>
            <a:off x="76200" y="2819400"/>
            <a:ext cx="5181600" cy="390207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900">
                <a:latin typeface="Impact" charset="0"/>
              </a:rPr>
              <a:t>FOR THE FIRST TIME IN US HISTORY, </a:t>
            </a:r>
            <a:r>
              <a:rPr lang="en-US" sz="1700" b="1">
                <a:latin typeface="Arial Narrow" charset="0"/>
              </a:rPr>
              <a:t>THERE IS NO ROLE FOR WORKING CLASS YOUTH IN THE US ECONOMY.  MASSIVE SEGMENTS OF YOUTH POPULATION ARE CONSIDERED DISPOSABLE BY CORPORATE AMERICA.</a:t>
            </a:r>
            <a:endParaRPr lang="en-US" sz="1900" b="1">
              <a:latin typeface="Arial Narrow" charset="0"/>
            </a:endParaRPr>
          </a:p>
          <a:p>
            <a:pPr algn="just">
              <a:spcBef>
                <a:spcPct val="50000"/>
              </a:spcBef>
            </a:pPr>
            <a:r>
              <a:rPr lang="en-US" sz="1900">
                <a:solidFill>
                  <a:srgbClr val="FF8000"/>
                </a:solidFill>
                <a:latin typeface="Impact" charset="0"/>
              </a:rPr>
              <a:t>MASSIVE DEINDUSTRIALIZATION AND OUT-SOURCING OF AMERICAN JOBS. </a:t>
            </a:r>
            <a:r>
              <a:rPr lang="en-US" sz="1900">
                <a:latin typeface="Impact" charset="0"/>
              </a:rPr>
              <a:t>RECESSION, REAGANOMICS, ANTI-TAX MOVEMENT ALL LEAD TO MASSIVE BUDGET CUTS TO SCHOOLS AND HUMAN SERVICES.</a:t>
            </a:r>
            <a:r>
              <a:rPr lang="en-US" sz="1900">
                <a:solidFill>
                  <a:srgbClr val="FF8000"/>
                </a:solidFill>
                <a:latin typeface="Impact" charset="0"/>
              </a:rPr>
              <a:t>  BUILD UP OF PRISON INDUSTRIAL COMPLEX AND USE OF PRISONERS AS THE NEWEST SLAVE LABOR. </a:t>
            </a:r>
            <a:r>
              <a:rPr lang="en-US" sz="1900">
                <a:latin typeface="Impact" charset="0"/>
              </a:rPr>
              <a:t>AIDS, CRACK, HOMELESSNESS HIT URBAN AND RURAL AMERICA .  </a:t>
            </a:r>
            <a:r>
              <a:rPr lang="en-US" sz="1900">
                <a:solidFill>
                  <a:srgbClr val="FF8000"/>
                </a:solidFill>
                <a:latin typeface="Impact" charset="0"/>
              </a:rPr>
              <a:t>ANTI-IMMIGRANT BACKLASH SWEEPS THE NATION, INCLUDING DETENTION AND DEPORTATION.</a:t>
            </a:r>
          </a:p>
        </p:txBody>
      </p:sp>
      <p:pic>
        <p:nvPicPr>
          <p:cNvPr id="199684" name="Picture 4"/>
          <p:cNvPicPr>
            <a:picLocks noChangeAspect="1" noChangeArrowheads="1"/>
          </p:cNvPicPr>
          <p:nvPr/>
        </p:nvPicPr>
        <p:blipFill>
          <a:blip r:embed="rId3"/>
          <a:srcRect/>
          <a:stretch>
            <a:fillRect/>
          </a:stretch>
        </p:blipFill>
        <p:spPr bwMode="auto">
          <a:xfrm>
            <a:off x="5486400" y="706438"/>
            <a:ext cx="3657600" cy="2493962"/>
          </a:xfrm>
          <a:prstGeom prst="rect">
            <a:avLst/>
          </a:prstGeom>
          <a:noFill/>
        </p:spPr>
      </p:pic>
      <p:pic>
        <p:nvPicPr>
          <p:cNvPr id="199685" name="Picture 5"/>
          <p:cNvPicPr>
            <a:picLocks noChangeAspect="1" noChangeArrowheads="1"/>
          </p:cNvPicPr>
          <p:nvPr/>
        </p:nvPicPr>
        <p:blipFill>
          <a:blip r:embed="rId4"/>
          <a:srcRect/>
          <a:stretch>
            <a:fillRect/>
          </a:stretch>
        </p:blipFill>
        <p:spPr bwMode="auto">
          <a:xfrm>
            <a:off x="5486400" y="3429000"/>
            <a:ext cx="3657600" cy="270033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4" name="Rectangle 6"/>
          <p:cNvSpPr>
            <a:spLocks noGrp="1" noChangeArrowheads="1"/>
          </p:cNvSpPr>
          <p:nvPr>
            <p:ph type="title"/>
          </p:nvPr>
        </p:nvSpPr>
        <p:spPr>
          <a:xfrm>
            <a:off x="4800600" y="1143000"/>
            <a:ext cx="4267200" cy="1143000"/>
          </a:xfrm>
        </p:spPr>
        <p:txBody>
          <a:bodyPr/>
          <a:lstStyle/>
          <a:p>
            <a:r>
              <a:rPr lang="en-US" sz="2400" dirty="0">
                <a:latin typeface="Impact" charset="0"/>
              </a:rPr>
              <a:t>“DROP-OUT FACTORIES” LOOK AND OPERATE LIKE PRISONS AT THE SAME TIME THAT CORPORATIONS MOVE </a:t>
            </a:r>
            <a:r>
              <a:rPr lang="en-US" sz="2400" i="1" u="sng" dirty="0">
                <a:solidFill>
                  <a:srgbClr val="FF8000"/>
                </a:solidFill>
                <a:latin typeface="Impact" charset="0"/>
              </a:rPr>
              <a:t>IN A BIG WAY</a:t>
            </a:r>
            <a:r>
              <a:rPr lang="en-US" sz="2400" dirty="0">
                <a:latin typeface="Impact" charset="0"/>
              </a:rPr>
              <a:t>  INTO PRISON INVESTMENT.  CORRECTIONS CORPORATION OF AMERICA AND SIMILAR COMPANIES EXPERIENCE  LARGEST STOCK MARKET GROWTH OF ANY INDUSTRY. </a:t>
            </a:r>
            <a:endParaRPr lang="en-US" dirty="0"/>
          </a:p>
        </p:txBody>
      </p:sp>
      <p:pic>
        <p:nvPicPr>
          <p:cNvPr id="273415" name="Picture 7"/>
          <p:cNvPicPr>
            <a:picLocks noChangeAspect="1" noChangeArrowheads="1"/>
          </p:cNvPicPr>
          <p:nvPr/>
        </p:nvPicPr>
        <p:blipFill>
          <a:blip r:embed="rId3"/>
          <a:srcRect/>
          <a:stretch>
            <a:fillRect/>
          </a:stretch>
        </p:blipFill>
        <p:spPr bwMode="auto">
          <a:xfrm>
            <a:off x="4724400" y="3492500"/>
            <a:ext cx="4267200" cy="3136900"/>
          </a:xfrm>
          <a:prstGeom prst="rect">
            <a:avLst/>
          </a:prstGeom>
          <a:noFill/>
          <a:ln w="9525">
            <a:noFill/>
            <a:miter lim="800000"/>
            <a:headEnd/>
            <a:tailEnd/>
          </a:ln>
          <a:effectLst/>
        </p:spPr>
      </p:pic>
      <p:pic>
        <p:nvPicPr>
          <p:cNvPr id="273416" name="Picture 8"/>
          <p:cNvPicPr>
            <a:picLocks noChangeAspect="1" noChangeArrowheads="1"/>
          </p:cNvPicPr>
          <p:nvPr/>
        </p:nvPicPr>
        <p:blipFill>
          <a:blip r:embed="rId4"/>
          <a:srcRect b="27734"/>
          <a:stretch>
            <a:fillRect/>
          </a:stretch>
        </p:blipFill>
        <p:spPr bwMode="auto">
          <a:xfrm>
            <a:off x="144463" y="152400"/>
            <a:ext cx="4378325"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52400" y="381000"/>
            <a:ext cx="5486400" cy="914400"/>
          </a:xfrm>
          <a:solidFill>
            <a:srgbClr val="FFFFFF"/>
          </a:solidFill>
        </p:spPr>
        <p:txBody>
          <a:bodyPr/>
          <a:lstStyle/>
          <a:p>
            <a:pPr algn="l">
              <a:lnSpc>
                <a:spcPct val="90000"/>
              </a:lnSpc>
            </a:pPr>
            <a:r>
              <a:rPr lang="en-US" sz="3600" dirty="0">
                <a:solidFill>
                  <a:schemeClr val="bg2"/>
                </a:solidFill>
                <a:latin typeface="Impact" charset="0"/>
              </a:rPr>
              <a:t>90s/00s PRIVATIZATION </a:t>
            </a:r>
            <a:br>
              <a:rPr lang="en-US" sz="3600" dirty="0">
                <a:solidFill>
                  <a:schemeClr val="bg2"/>
                </a:solidFill>
                <a:latin typeface="Impact" charset="0"/>
              </a:rPr>
            </a:br>
            <a:r>
              <a:rPr lang="en-US" sz="3600" dirty="0">
                <a:solidFill>
                  <a:schemeClr val="bg2"/>
                </a:solidFill>
                <a:latin typeface="Impact" charset="0"/>
              </a:rPr>
              <a:t>OF PUBLIC EDUCATION.</a:t>
            </a:r>
            <a:r>
              <a:rPr lang="en-US" sz="4000" dirty="0">
                <a:solidFill>
                  <a:schemeClr val="bg2"/>
                </a:solidFill>
                <a:latin typeface="Impact" charset="0"/>
              </a:rPr>
              <a:t> </a:t>
            </a:r>
            <a:endParaRPr lang="en-US" dirty="0">
              <a:solidFill>
                <a:schemeClr val="bg2"/>
              </a:solidFill>
              <a:latin typeface="Impact" charset="0"/>
            </a:endParaRPr>
          </a:p>
        </p:txBody>
      </p:sp>
      <p:sp>
        <p:nvSpPr>
          <p:cNvPr id="201731" name="Text Box 3"/>
          <p:cNvSpPr txBox="1">
            <a:spLocks noChangeArrowheads="1"/>
          </p:cNvSpPr>
          <p:nvPr/>
        </p:nvSpPr>
        <p:spPr bwMode="auto">
          <a:xfrm>
            <a:off x="152400" y="1371600"/>
            <a:ext cx="4724400" cy="527050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700" dirty="0">
                <a:latin typeface="Impact" charset="0"/>
              </a:rPr>
              <a:t>CORPORATE LEADERS CREATE EDUCATION THINK TANKS, FOUNDATIONS FOCUSING ON SCHOOL REFORM, AND (IN SOME CASES) ARE HIRED TO RUN SCHOOL DISTRICTS.</a:t>
            </a:r>
            <a:endParaRPr lang="en-US" sz="1700" dirty="0">
              <a:solidFill>
                <a:srgbClr val="FF8000"/>
              </a:solidFill>
              <a:latin typeface="Impact" charset="0"/>
            </a:endParaRPr>
          </a:p>
          <a:p>
            <a:pPr algn="just">
              <a:spcBef>
                <a:spcPct val="50000"/>
              </a:spcBef>
            </a:pPr>
            <a:r>
              <a:rPr lang="en-US" sz="1700" dirty="0">
                <a:solidFill>
                  <a:srgbClr val="FF8000"/>
                </a:solidFill>
                <a:latin typeface="Impact" charset="0"/>
              </a:rPr>
              <a:t>CHARTER SCHOOL COMPANIES SEE EDUCATION AS A FOR-PROFIT VENTURE.  CORPORATIONS LEARN THE MASS MOVEMENTS STRATEGIES OF THE LEFT TO CREATE PARENT MOVEMENST TO SUPPORT THE TAKEOVER OF SCHOOLS. </a:t>
            </a:r>
          </a:p>
          <a:p>
            <a:pPr algn="just">
              <a:spcBef>
                <a:spcPct val="50000"/>
              </a:spcBef>
            </a:pPr>
            <a:r>
              <a:rPr lang="en-US" sz="1700" dirty="0">
                <a:latin typeface="Impact" charset="0"/>
              </a:rPr>
              <a:t>PUSH OUT AND CRIMINALIZATION OF STUDENTS EXPANDS AS ANY STUDENT WHO CHALLENGES EDUCATORS IS CONSIDERED A FINANCIAL LIABILITY.  SCHOOL PUSH OUT ESCALATES.</a:t>
            </a:r>
          </a:p>
          <a:p>
            <a:pPr algn="just">
              <a:spcBef>
                <a:spcPct val="50000"/>
              </a:spcBef>
            </a:pPr>
            <a:r>
              <a:rPr lang="en-US" sz="1700" dirty="0">
                <a:solidFill>
                  <a:schemeClr val="bg2"/>
                </a:solidFill>
                <a:latin typeface="Impact" charset="0"/>
              </a:rPr>
              <a:t>GEORGE BUSH’S</a:t>
            </a:r>
            <a:r>
              <a:rPr lang="en-US" sz="1700" dirty="0">
                <a:solidFill>
                  <a:srgbClr val="FF8000"/>
                </a:solidFill>
                <a:latin typeface="Impact" charset="0"/>
              </a:rPr>
              <a:t> </a:t>
            </a:r>
            <a:r>
              <a:rPr lang="en-US" sz="1700" i="1" dirty="0">
                <a:solidFill>
                  <a:srgbClr val="FF8000"/>
                </a:solidFill>
                <a:latin typeface="Impact" charset="0"/>
              </a:rPr>
              <a:t>NO CHILD LEFT BEHIND </a:t>
            </a:r>
            <a:r>
              <a:rPr lang="en-US" sz="1700" dirty="0">
                <a:solidFill>
                  <a:schemeClr val="bg2"/>
                </a:solidFill>
                <a:latin typeface="Impact" charset="0"/>
              </a:rPr>
              <a:t>INSTITUTES NATIONAL HIGH STAKES TESTING.</a:t>
            </a:r>
          </a:p>
          <a:p>
            <a:pPr algn="just">
              <a:spcBef>
                <a:spcPct val="50000"/>
              </a:spcBef>
            </a:pPr>
            <a:r>
              <a:rPr lang="en-US" sz="1700" dirty="0">
                <a:solidFill>
                  <a:srgbClr val="FF8000"/>
                </a:solidFill>
                <a:latin typeface="Impact" charset="0"/>
              </a:rPr>
              <a:t>2006: MAYOR VILLARAIGOSA’S SOUTH L.A. SCHOOL TAKEOVER IN COALITION WITH THE GREEN DOT PUBLIC SCHOOLS CORPORATION.</a:t>
            </a:r>
            <a:endParaRPr lang="en-US" sz="1900" i="1" dirty="0">
              <a:solidFill>
                <a:srgbClr val="FF8000"/>
              </a:solidFill>
              <a:latin typeface="Impact" charset="0"/>
            </a:endParaRPr>
          </a:p>
        </p:txBody>
      </p:sp>
      <p:pic>
        <p:nvPicPr>
          <p:cNvPr id="201734" name="Picture 6" descr="Vouchers"/>
          <p:cNvPicPr>
            <a:picLocks noChangeAspect="1" noChangeArrowheads="1"/>
          </p:cNvPicPr>
          <p:nvPr/>
        </p:nvPicPr>
        <p:blipFill>
          <a:blip r:embed="rId3"/>
          <a:srcRect/>
          <a:stretch>
            <a:fillRect/>
          </a:stretch>
        </p:blipFill>
        <p:spPr bwMode="auto">
          <a:xfrm>
            <a:off x="4957763" y="1130300"/>
            <a:ext cx="3957637" cy="4203700"/>
          </a:xfrm>
          <a:prstGeom prst="rect">
            <a:avLst/>
          </a:prstGeom>
          <a:noFill/>
        </p:spPr>
      </p:pic>
      <p:pic>
        <p:nvPicPr>
          <p:cNvPr id="201735" name="Picture 7"/>
          <p:cNvPicPr>
            <a:picLocks noChangeAspect="1" noChangeArrowheads="1"/>
          </p:cNvPicPr>
          <p:nvPr/>
        </p:nvPicPr>
        <p:blipFill>
          <a:blip r:embed="rId4"/>
          <a:srcRect/>
          <a:stretch>
            <a:fillRect/>
          </a:stretch>
        </p:blipFill>
        <p:spPr bwMode="auto">
          <a:xfrm rot="660836">
            <a:off x="4800600" y="6096000"/>
            <a:ext cx="609600" cy="601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ext Box 3"/>
          <p:cNvSpPr txBox="1">
            <a:spLocks noChangeArrowheads="1"/>
          </p:cNvSpPr>
          <p:nvPr/>
        </p:nvSpPr>
        <p:spPr bwMode="auto">
          <a:xfrm>
            <a:off x="152400" y="6165850"/>
            <a:ext cx="8839200" cy="417513"/>
          </a:xfrm>
          <a:prstGeom prst="rect">
            <a:avLst/>
          </a:prstGeom>
          <a:solidFill>
            <a:schemeClr val="bg1"/>
          </a:solidFill>
          <a:ln w="50800">
            <a:solidFill>
              <a:srgbClr val="000000"/>
            </a:solidFill>
            <a:miter lim="800000"/>
            <a:headEnd/>
            <a:tailEnd/>
          </a:ln>
          <a:effectLst/>
        </p:spPr>
        <p:txBody>
          <a:bodyPr>
            <a:prstTxWarp prst="textNoShape">
              <a:avLst/>
            </a:prstTxWarp>
            <a:spAutoFit/>
          </a:bodyPr>
          <a:lstStyle/>
          <a:p>
            <a:pPr algn="ctr">
              <a:spcBef>
                <a:spcPct val="50000"/>
              </a:spcBef>
            </a:pPr>
            <a:r>
              <a:rPr lang="en-US" sz="1800" dirty="0">
                <a:latin typeface="Impact" charset="0"/>
              </a:rPr>
              <a:t>2009 - No Child Left Behind morphs into Race to the Top</a:t>
            </a:r>
            <a:endParaRPr lang="en-US" sz="1600" dirty="0">
              <a:latin typeface="Impact" charset="0"/>
            </a:endParaRPr>
          </a:p>
        </p:txBody>
      </p:sp>
      <p:pic>
        <p:nvPicPr>
          <p:cNvPr id="226310" name="Picture 6" descr="Picture 27"/>
          <p:cNvPicPr>
            <a:picLocks noChangeAspect="1" noChangeArrowheads="1"/>
          </p:cNvPicPr>
          <p:nvPr/>
        </p:nvPicPr>
        <p:blipFill>
          <a:blip r:embed="rId3"/>
          <a:srcRect/>
          <a:stretch>
            <a:fillRect/>
          </a:stretch>
        </p:blipFill>
        <p:spPr bwMode="auto">
          <a:xfrm>
            <a:off x="152400" y="111125"/>
            <a:ext cx="8839200" cy="585787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1143000"/>
            <a:ext cx="7772400" cy="4724400"/>
          </a:xfrm>
        </p:spPr>
        <p:txBody>
          <a:bodyPr/>
          <a:lstStyle/>
          <a:p>
            <a:pPr>
              <a:lnSpc>
                <a:spcPct val="85000"/>
              </a:lnSpc>
            </a:pPr>
            <a:r>
              <a:rPr lang="en-US" sz="7600">
                <a:latin typeface="Impact" charset="0"/>
              </a:rPr>
              <a:t>PUBLIC EDUCATION</a:t>
            </a:r>
            <a:r>
              <a:rPr lang="en-US" sz="7200">
                <a:latin typeface="Impact" charset="0"/>
              </a:rPr>
              <a:t> </a:t>
            </a:r>
            <a:r>
              <a:rPr lang="en-US" sz="11700">
                <a:solidFill>
                  <a:schemeClr val="bg2"/>
                </a:solidFill>
                <a:latin typeface="Impact" charset="0"/>
              </a:rPr>
              <a:t> </a:t>
            </a:r>
            <a:br>
              <a:rPr lang="en-US" sz="11700">
                <a:solidFill>
                  <a:schemeClr val="bg2"/>
                </a:solidFill>
                <a:latin typeface="Impact" charset="0"/>
              </a:rPr>
            </a:br>
            <a:r>
              <a:rPr lang="en-US" sz="9600">
                <a:solidFill>
                  <a:schemeClr val="bg2"/>
                </a:solidFill>
                <a:latin typeface="Impact" charset="0"/>
              </a:rPr>
              <a:t>TO BUILD U.S.</a:t>
            </a:r>
            <a:r>
              <a:rPr lang="en-US" sz="10600">
                <a:solidFill>
                  <a:schemeClr val="bg2"/>
                </a:solidFill>
                <a:latin typeface="Impact" charset="0"/>
              </a:rPr>
              <a:t/>
            </a:r>
            <a:br>
              <a:rPr lang="en-US" sz="10600">
                <a:solidFill>
                  <a:schemeClr val="bg2"/>
                </a:solidFill>
                <a:latin typeface="Impact" charset="0"/>
              </a:rPr>
            </a:br>
            <a:r>
              <a:rPr lang="en-US" sz="10600">
                <a:solidFill>
                  <a:schemeClr val="bg2"/>
                </a:solidFill>
                <a:latin typeface="Impact" charset="0"/>
              </a:rPr>
              <a:t>PATRIOTISM &amp; EXERT SOCIAL CONTROL</a:t>
            </a:r>
            <a:endParaRPr lang="en-US" sz="11700">
              <a:solidFill>
                <a:schemeClr val="bg2"/>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60740" presetClass="entr" presetSubtype="59384616" fill="hold" grpId="0" nodeType="clickEffect">
                                  <p:stCondLst>
                                    <p:cond delay="0"/>
                                  </p:stCondLst>
                                  <p:iterate type="wd">
                                    <p:tmAbs val="300"/>
                                  </p:iterate>
                                  <p:childTnLst>
                                    <p:set>
                                      <p:cBhvr>
                                        <p:cTn id="6" dur="1" fill="hold">
                                          <p:stCondLst>
                                            <p:cond delay="299"/>
                                          </p:stCondLst>
                                        </p:cTn>
                                        <p:tgtEl>
                                          <p:spTgt spid="154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638800" y="1066800"/>
            <a:ext cx="3276600" cy="5257800"/>
          </a:xfrm>
        </p:spPr>
        <p:txBody>
          <a:bodyPr/>
          <a:lstStyle/>
          <a:p>
            <a:pPr algn="l">
              <a:lnSpc>
                <a:spcPct val="80000"/>
              </a:lnSpc>
            </a:pPr>
            <a:r>
              <a:rPr lang="en-US" sz="4800">
                <a:latin typeface="Impact" charset="0"/>
              </a:rPr>
              <a:t>COLONIAL COURTS, SCHOOLS &amp;</a:t>
            </a:r>
            <a:br>
              <a:rPr lang="en-US" sz="4800">
                <a:latin typeface="Impact" charset="0"/>
              </a:rPr>
            </a:br>
            <a:r>
              <a:rPr lang="en-US" sz="4800">
                <a:latin typeface="Impact" charset="0"/>
              </a:rPr>
              <a:t>PRISONS SEVERE </a:t>
            </a:r>
            <a:br>
              <a:rPr lang="en-US" sz="4800">
                <a:latin typeface="Impact" charset="0"/>
              </a:rPr>
            </a:br>
            <a:r>
              <a:rPr lang="en-US" sz="1200">
                <a:latin typeface="Impact" charset="0"/>
              </a:rPr>
              <a:t> </a:t>
            </a:r>
            <a:r>
              <a:rPr lang="en-US" sz="1900" b="1">
                <a:latin typeface="Impact" charset="0"/>
                <a:sym typeface="Zapf Dingbats" charset="2"/>
              </a:rPr>
              <a:t/>
            </a:r>
            <a:br>
              <a:rPr lang="en-US" sz="1900" b="1">
                <a:latin typeface="Impact" charset="0"/>
                <a:sym typeface="Zapf Dingbats" charset="2"/>
              </a:rPr>
            </a:br>
            <a:r>
              <a:rPr lang="en-US" sz="2400" b="1">
                <a:solidFill>
                  <a:srgbClr val="FF8000"/>
                </a:solidFill>
                <a:latin typeface="Impact" charset="0"/>
                <a:sym typeface="Zapf Dingbats" charset="2"/>
              </a:rPr>
              <a:t>Especially for youth, women and people of color, resistance is punished by banishment, torture </a:t>
            </a:r>
            <a:br>
              <a:rPr lang="en-US" sz="2400" b="1">
                <a:solidFill>
                  <a:srgbClr val="FF8000"/>
                </a:solidFill>
                <a:latin typeface="Impact" charset="0"/>
                <a:sym typeface="Zapf Dingbats" charset="2"/>
              </a:rPr>
            </a:br>
            <a:r>
              <a:rPr lang="en-US" sz="2400" b="1">
                <a:solidFill>
                  <a:srgbClr val="FF8000"/>
                </a:solidFill>
                <a:latin typeface="Impact" charset="0"/>
                <a:sym typeface="Zapf Dingbats" charset="2"/>
              </a:rPr>
              <a:t>and death.</a:t>
            </a:r>
            <a:r>
              <a:rPr lang="en-US" sz="2400" b="1">
                <a:solidFill>
                  <a:srgbClr val="FF8000"/>
                </a:solidFill>
                <a:latin typeface="Arial Narrow" charset="0"/>
                <a:sym typeface="Zapf Dingbats" charset="2"/>
              </a:rPr>
              <a:t/>
            </a:r>
            <a:br>
              <a:rPr lang="en-US" sz="2400" b="1">
                <a:solidFill>
                  <a:srgbClr val="FF8000"/>
                </a:solidFill>
                <a:latin typeface="Arial Narrow" charset="0"/>
                <a:sym typeface="Zapf Dingbats" charset="2"/>
              </a:rPr>
            </a:br>
            <a:endParaRPr lang="en-US" sz="2000">
              <a:solidFill>
                <a:schemeClr val="tx1"/>
              </a:solidFill>
              <a:latin typeface="Arial Narrow" charset="0"/>
            </a:endParaRPr>
          </a:p>
        </p:txBody>
      </p:sp>
      <p:pic>
        <p:nvPicPr>
          <p:cNvPr id="63495" name="Picture 7" descr="Witch Trial 2"/>
          <p:cNvPicPr>
            <a:picLocks noChangeAspect="1" noChangeArrowheads="1"/>
          </p:cNvPicPr>
          <p:nvPr/>
        </p:nvPicPr>
        <p:blipFill>
          <a:blip r:embed="rId3"/>
          <a:srcRect/>
          <a:stretch>
            <a:fillRect/>
          </a:stretch>
        </p:blipFill>
        <p:spPr bwMode="auto">
          <a:xfrm>
            <a:off x="228600" y="715963"/>
            <a:ext cx="5181600" cy="5151437"/>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a:xfrm>
            <a:off x="5638800" y="838200"/>
            <a:ext cx="3505200" cy="5257800"/>
          </a:xfrm>
        </p:spPr>
        <p:txBody>
          <a:bodyPr/>
          <a:lstStyle/>
          <a:p>
            <a:pPr algn="l">
              <a:lnSpc>
                <a:spcPct val="80000"/>
              </a:lnSpc>
            </a:pPr>
            <a:r>
              <a:rPr lang="en-US" sz="4000">
                <a:latin typeface="Impact" charset="0"/>
              </a:rPr>
              <a:t>REPRESSION OF BLACK AND BROWN COMMUNITIES WITH LAW ENFORCEMENT BACKING OR DIRECTION     	   </a:t>
            </a:r>
            <a:br>
              <a:rPr lang="en-US" sz="4000">
                <a:latin typeface="Impact" charset="0"/>
              </a:rPr>
            </a:br>
            <a:r>
              <a:rPr lang="en-US" sz="1900" b="1">
                <a:solidFill>
                  <a:schemeClr val="tx1"/>
                </a:solidFill>
                <a:latin typeface="Arial Narrow" charset="0"/>
                <a:sym typeface="Zapf Dingbats" charset="2"/>
              </a:rPr>
              <a:t>Blacks who learned to read or taught others were tortured and killed.</a:t>
            </a:r>
            <a:r>
              <a:rPr lang="en-US" sz="4000">
                <a:latin typeface="Impact" charset="0"/>
              </a:rPr>
              <a:t> </a:t>
            </a:r>
            <a:r>
              <a:rPr lang="en-US" sz="4800">
                <a:latin typeface="Impact" charset="0"/>
              </a:rPr>
              <a:t/>
            </a:r>
            <a:br>
              <a:rPr lang="en-US" sz="4800">
                <a:latin typeface="Impact" charset="0"/>
              </a:rPr>
            </a:br>
            <a:r>
              <a:rPr lang="en-US" sz="1200">
                <a:latin typeface="Impact" charset="0"/>
              </a:rPr>
              <a:t> </a:t>
            </a:r>
            <a:r>
              <a:rPr lang="en-US" sz="1900" b="1">
                <a:latin typeface="Impact" charset="0"/>
                <a:sym typeface="Zapf Dingbats" charset="2"/>
              </a:rPr>
              <a:t/>
            </a:r>
            <a:br>
              <a:rPr lang="en-US" sz="1900" b="1">
                <a:latin typeface="Impact" charset="0"/>
                <a:sym typeface="Zapf Dingbats" charset="2"/>
              </a:rPr>
            </a:br>
            <a:r>
              <a:rPr lang="en-US" sz="1900">
                <a:solidFill>
                  <a:srgbClr val="FF8000"/>
                </a:solidFill>
                <a:latin typeface="Impact" charset="0"/>
              </a:rPr>
              <a:t>1876 KKK founded</a:t>
            </a:r>
            <a:r>
              <a:rPr lang="en-US" sz="1900" b="1">
                <a:solidFill>
                  <a:srgbClr val="FF8000"/>
                </a:solidFill>
                <a:latin typeface="Arial Narrow" charset="0"/>
                <a:sym typeface="Zapf Dingbats" charset="2"/>
              </a:rPr>
              <a:t> to uphold Jim Crow segregation, including       </a:t>
            </a:r>
            <a:br>
              <a:rPr lang="en-US" sz="1900" b="1">
                <a:solidFill>
                  <a:srgbClr val="FF8000"/>
                </a:solidFill>
                <a:latin typeface="Arial Narrow" charset="0"/>
                <a:sym typeface="Zapf Dingbats" charset="2"/>
              </a:rPr>
            </a:br>
            <a:r>
              <a:rPr lang="en-US" sz="1900" b="1">
                <a:solidFill>
                  <a:srgbClr val="FF8000"/>
                </a:solidFill>
                <a:latin typeface="Arial Narrow" charset="0"/>
                <a:sym typeface="Zapf Dingbats" charset="2"/>
              </a:rPr>
              <a:t>separate and inferior schools and colleges.</a:t>
            </a:r>
            <a:r>
              <a:rPr lang="en-US" sz="1900" b="1">
                <a:latin typeface="Arial Narrow" charset="0"/>
                <a:sym typeface="Zapf Dingbats" charset="2"/>
              </a:rPr>
              <a:t/>
            </a:r>
            <a:br>
              <a:rPr lang="en-US" sz="1900" b="1">
                <a:latin typeface="Arial Narrow" charset="0"/>
                <a:sym typeface="Zapf Dingbats" charset="2"/>
              </a:rPr>
            </a:br>
            <a:r>
              <a:rPr lang="en-US" sz="1900" b="1">
                <a:latin typeface="Arial Narrow" charset="0"/>
                <a:sym typeface="Zapf Dingbats" charset="2"/>
              </a:rPr>
              <a:t>      </a:t>
            </a:r>
            <a:br>
              <a:rPr lang="en-US" sz="1900" b="1">
                <a:latin typeface="Arial Narrow" charset="0"/>
                <a:sym typeface="Zapf Dingbats" charset="2"/>
              </a:rPr>
            </a:br>
            <a:r>
              <a:rPr lang="en-US" sz="1900" b="1">
                <a:solidFill>
                  <a:schemeClr val="tx1"/>
                </a:solidFill>
                <a:latin typeface="Arial Narrow" charset="0"/>
                <a:sym typeface="Zapf Dingbats" charset="2"/>
              </a:rPr>
              <a:t>Highest lynching rates in California  during 1800s and early 1900s; then in South from 1910 on.</a:t>
            </a:r>
            <a:endParaRPr lang="en-US" sz="1400" b="1">
              <a:latin typeface="Arial Narrow" charset="0"/>
              <a:sym typeface="Zapf Dingbats" charset="2"/>
            </a:endParaRPr>
          </a:p>
        </p:txBody>
      </p:sp>
      <p:pic>
        <p:nvPicPr>
          <p:cNvPr id="214020" name="Picture 4"/>
          <p:cNvPicPr>
            <a:picLocks noChangeAspect="1" noChangeArrowheads="1"/>
          </p:cNvPicPr>
          <p:nvPr/>
        </p:nvPicPr>
        <p:blipFill>
          <a:blip r:embed="rId3"/>
          <a:srcRect/>
          <a:stretch>
            <a:fillRect/>
          </a:stretch>
        </p:blipFill>
        <p:spPr bwMode="auto">
          <a:xfrm>
            <a:off x="4678363" y="5029200"/>
            <a:ext cx="884237" cy="1219200"/>
          </a:xfrm>
          <a:prstGeom prst="rect">
            <a:avLst/>
          </a:prstGeom>
          <a:noFill/>
        </p:spPr>
      </p:pic>
      <p:pic>
        <p:nvPicPr>
          <p:cNvPr id="214021" name="Picture 5" descr="Picture 23"/>
          <p:cNvPicPr>
            <a:picLocks noChangeAspect="1" noChangeArrowheads="1"/>
          </p:cNvPicPr>
          <p:nvPr/>
        </p:nvPicPr>
        <p:blipFill>
          <a:blip r:embed="rId4"/>
          <a:srcRect/>
          <a:stretch>
            <a:fillRect/>
          </a:stretch>
        </p:blipFill>
        <p:spPr bwMode="auto">
          <a:xfrm>
            <a:off x="381000" y="228600"/>
            <a:ext cx="5029200" cy="44831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a:srcRect/>
          <a:stretch>
            <a:fillRect/>
          </a:stretch>
        </p:blipFill>
        <p:spPr bwMode="auto">
          <a:xfrm>
            <a:off x="0" y="0"/>
            <a:ext cx="5557838" cy="6858000"/>
          </a:xfrm>
          <a:prstGeom prst="rect">
            <a:avLst/>
          </a:prstGeom>
          <a:noFill/>
        </p:spPr>
      </p:pic>
      <p:sp>
        <p:nvSpPr>
          <p:cNvPr id="216067" name="Rectangle 3"/>
          <p:cNvSpPr>
            <a:spLocks noGrp="1" noChangeArrowheads="1"/>
          </p:cNvSpPr>
          <p:nvPr>
            <p:ph type="title"/>
          </p:nvPr>
        </p:nvSpPr>
        <p:spPr>
          <a:xfrm>
            <a:off x="5638800" y="1066800"/>
            <a:ext cx="3505200" cy="5334000"/>
          </a:xfrm>
        </p:spPr>
        <p:txBody>
          <a:bodyPr/>
          <a:lstStyle/>
          <a:p>
            <a:pPr algn="l">
              <a:lnSpc>
                <a:spcPct val="80000"/>
              </a:lnSpc>
            </a:pPr>
            <a:r>
              <a:rPr lang="en-US" sz="4800">
                <a:latin typeface="Impact" charset="0"/>
              </a:rPr>
              <a:t>4 SOLUTIONS TO “INDIAN </a:t>
            </a:r>
            <a:br>
              <a:rPr lang="en-US" sz="4800">
                <a:latin typeface="Impact" charset="0"/>
              </a:rPr>
            </a:br>
            <a:r>
              <a:rPr lang="en-US" sz="4800">
                <a:latin typeface="Impact" charset="0"/>
              </a:rPr>
              <a:t>PROBLEM”</a:t>
            </a:r>
            <a:br>
              <a:rPr lang="en-US" sz="4800">
                <a:latin typeface="Impact" charset="0"/>
              </a:rPr>
            </a:br>
            <a:r>
              <a:rPr lang="en-US" sz="1200">
                <a:latin typeface="Impact" charset="0"/>
              </a:rPr>
              <a:t> </a:t>
            </a:r>
            <a:r>
              <a:rPr lang="en-US" sz="1900" b="1">
                <a:latin typeface="Impact" charset="0"/>
                <a:sym typeface="Zapf Dingbats" charset="2"/>
              </a:rPr>
              <a:t/>
            </a:r>
            <a:br>
              <a:rPr lang="en-US" sz="1900" b="1">
                <a:latin typeface="Impact" charset="0"/>
                <a:sym typeface="Zapf Dingbats" charset="2"/>
              </a:rPr>
            </a:br>
            <a:r>
              <a:rPr lang="en-US" sz="1900" b="1">
                <a:latin typeface="Impact" charset="0"/>
                <a:sym typeface="Zapf Dingbats" charset="2"/>
              </a:rPr>
              <a:t> </a:t>
            </a:r>
            <a:r>
              <a:rPr lang="en-US" sz="1400" b="1">
                <a:latin typeface="Impact" charset="0"/>
                <a:sym typeface="Zapf Dingbats" charset="2"/>
              </a:rPr>
              <a:t>      </a:t>
            </a:r>
            <a:br>
              <a:rPr lang="en-US" sz="1400" b="1">
                <a:latin typeface="Impact" charset="0"/>
                <a:sym typeface="Zapf Dingbats" charset="2"/>
              </a:rPr>
            </a:br>
            <a:r>
              <a:rPr lang="en-US" sz="2400">
                <a:latin typeface="Impact" charset="0"/>
                <a:sym typeface="Zapf Dingbats" charset="2"/>
              </a:rPr>
              <a:t>CONGRESS DEBATES AND IMPLEMENTS FOUR STRATEGIES IN THE CONQUEST OF INDIAN LAND:</a:t>
            </a:r>
            <a:r>
              <a:rPr lang="en-US" sz="2500">
                <a:solidFill>
                  <a:schemeClr val="tx1"/>
                </a:solidFill>
                <a:latin typeface="Arial Narrow" charset="0"/>
                <a:sym typeface="Zapf Dingbats" charset="2"/>
              </a:rPr>
              <a:t/>
            </a:r>
            <a:br>
              <a:rPr lang="en-US" sz="2500">
                <a:solidFill>
                  <a:schemeClr val="tx1"/>
                </a:solidFill>
                <a:latin typeface="Arial Narrow" charset="0"/>
                <a:sym typeface="Zapf Dingbats" charset="2"/>
              </a:rPr>
            </a:br>
            <a:r>
              <a:rPr lang="en-US" sz="1900" b="1">
                <a:solidFill>
                  <a:schemeClr val="tx1"/>
                </a:solidFill>
                <a:latin typeface="Arial Narrow" charset="0"/>
                <a:sym typeface="Zapf Dingbats" charset="2"/>
              </a:rPr>
              <a:t/>
            </a:r>
            <a:br>
              <a:rPr lang="en-US" sz="1900" b="1">
                <a:solidFill>
                  <a:schemeClr val="tx1"/>
                </a:solidFill>
                <a:latin typeface="Arial Narrow" charset="0"/>
                <a:sym typeface="Zapf Dingbats" charset="2"/>
              </a:rPr>
            </a:br>
            <a:r>
              <a:rPr lang="en-US" sz="1900" b="1">
                <a:solidFill>
                  <a:schemeClr val="tx1"/>
                </a:solidFill>
                <a:latin typeface="Arial Narrow" charset="0"/>
                <a:sym typeface="Zapf Dingbats" charset="2"/>
              </a:rPr>
              <a:t>1. WAR AND MASSACRE</a:t>
            </a:r>
            <a:br>
              <a:rPr lang="en-US" sz="1900" b="1">
                <a:solidFill>
                  <a:schemeClr val="tx1"/>
                </a:solidFill>
                <a:latin typeface="Arial Narrow" charset="0"/>
                <a:sym typeface="Zapf Dingbats" charset="2"/>
              </a:rPr>
            </a:br>
            <a:r>
              <a:rPr lang="en-US" sz="1900" b="1">
                <a:solidFill>
                  <a:srgbClr val="FF8000"/>
                </a:solidFill>
                <a:latin typeface="Arial Narrow" charset="0"/>
                <a:sym typeface="Zapf Dingbats" charset="2"/>
              </a:rPr>
              <a:t>2. STARVATION</a:t>
            </a:r>
            <a:r>
              <a:rPr lang="en-US" sz="1900" b="1">
                <a:solidFill>
                  <a:schemeClr val="tx1"/>
                </a:solidFill>
                <a:latin typeface="Arial Narrow" charset="0"/>
                <a:sym typeface="Zapf Dingbats" charset="2"/>
              </a:rPr>
              <a:t/>
            </a:r>
            <a:br>
              <a:rPr lang="en-US" sz="1900" b="1">
                <a:solidFill>
                  <a:schemeClr val="tx1"/>
                </a:solidFill>
                <a:latin typeface="Arial Narrow" charset="0"/>
                <a:sym typeface="Zapf Dingbats" charset="2"/>
              </a:rPr>
            </a:br>
            <a:r>
              <a:rPr lang="en-US" sz="1900" b="1">
                <a:solidFill>
                  <a:schemeClr val="tx1"/>
                </a:solidFill>
                <a:latin typeface="Arial Narrow" charset="0"/>
                <a:sym typeface="Zapf Dingbats" charset="2"/>
              </a:rPr>
              <a:t>3. FORCED ASSIMILATION THROUGH RESERVATIONS, GOVERNMENT BOARDING SCHOOLS AND OUTLAWING OF INDIAN RELIGION AND CULTURE </a:t>
            </a:r>
            <a:br>
              <a:rPr lang="en-US" sz="1900" b="1">
                <a:solidFill>
                  <a:schemeClr val="tx1"/>
                </a:solidFill>
                <a:latin typeface="Arial Narrow" charset="0"/>
                <a:sym typeface="Zapf Dingbats" charset="2"/>
              </a:rPr>
            </a:br>
            <a:r>
              <a:rPr lang="en-US" sz="1900" b="1">
                <a:solidFill>
                  <a:srgbClr val="FF8000"/>
                </a:solidFill>
                <a:latin typeface="Arial Narrow" charset="0"/>
                <a:sym typeface="Zapf Dingbats" charset="2"/>
              </a:rPr>
              <a:t>4. ADDICTION</a:t>
            </a:r>
            <a:r>
              <a:rPr lang="en-US" sz="1900" b="1">
                <a:solidFill>
                  <a:schemeClr val="tx1"/>
                </a:solidFill>
                <a:latin typeface="Arial Narrow" charset="0"/>
                <a:sym typeface="Zapf Dingbats" charset="2"/>
              </a:rPr>
              <a:t> </a:t>
            </a:r>
            <a:br>
              <a:rPr lang="en-US" sz="1900" b="1">
                <a:solidFill>
                  <a:schemeClr val="tx1"/>
                </a:solidFill>
                <a:latin typeface="Arial Narrow" charset="0"/>
                <a:sym typeface="Zapf Dingbats" charset="2"/>
              </a:rPr>
            </a:br>
            <a:r>
              <a:rPr lang="en-US" sz="1900" b="1">
                <a:solidFill>
                  <a:schemeClr val="tx1"/>
                </a:solidFill>
                <a:latin typeface="Arial Narrow" charset="0"/>
                <a:sym typeface="Zapf Dingbats" charset="2"/>
              </a:rPr>
              <a:t/>
            </a:r>
            <a:br>
              <a:rPr lang="en-US" sz="1900" b="1">
                <a:solidFill>
                  <a:schemeClr val="tx1"/>
                </a:solidFill>
                <a:latin typeface="Arial Narrow" charset="0"/>
                <a:sym typeface="Zapf Dingbats" charset="2"/>
              </a:rPr>
            </a:br>
            <a:r>
              <a:rPr lang="en-US" sz="1900" b="1">
                <a:latin typeface="Arial Narrow" charset="0"/>
                <a:sym typeface="Zapf Dingbats" charset="2"/>
              </a:rPr>
              <a:t/>
            </a:r>
            <a:br>
              <a:rPr lang="en-US" sz="1900" b="1">
                <a:latin typeface="Arial Narrow" charset="0"/>
                <a:sym typeface="Zapf Dingbats" charset="2"/>
              </a:rPr>
            </a:br>
            <a:r>
              <a:rPr lang="en-US" sz="1400" b="1">
                <a:latin typeface="Arial Narrow" charset="0"/>
                <a:sym typeface="Zapf Dingbats" charset="2"/>
              </a:rPr>
              <a:t/>
            </a:r>
            <a:br>
              <a:rPr lang="en-US" sz="1400" b="1">
                <a:latin typeface="Arial Narrow" charset="0"/>
                <a:sym typeface="Zapf Dingbats" charset="2"/>
              </a:rPr>
            </a:br>
            <a:endParaRPr lang="en-US" sz="2000">
              <a:solidFill>
                <a:schemeClr val="tx1"/>
              </a:solidFill>
              <a:latin typeface="Arial Narrow"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57400" y="304800"/>
            <a:ext cx="5562600" cy="914400"/>
          </a:xfrm>
          <a:solidFill>
            <a:srgbClr val="FFFFFF"/>
          </a:solidFill>
        </p:spPr>
        <p:txBody>
          <a:bodyPr/>
          <a:lstStyle/>
          <a:p>
            <a:pPr algn="l">
              <a:lnSpc>
                <a:spcPct val="90000"/>
              </a:lnSpc>
            </a:pPr>
            <a:r>
              <a:rPr lang="en-US">
                <a:solidFill>
                  <a:schemeClr val="bg2"/>
                </a:solidFill>
                <a:latin typeface="Impact" charset="0"/>
              </a:rPr>
              <a:t>FIRST PUBLIC SCHOOLS</a:t>
            </a:r>
            <a:endParaRPr lang="en-US"/>
          </a:p>
        </p:txBody>
      </p:sp>
      <p:sp>
        <p:nvSpPr>
          <p:cNvPr id="54279" name="Text Box 7"/>
          <p:cNvSpPr txBox="1">
            <a:spLocks noChangeArrowheads="1"/>
          </p:cNvSpPr>
          <p:nvPr/>
        </p:nvSpPr>
        <p:spPr bwMode="auto">
          <a:xfrm>
            <a:off x="5105400" y="1066800"/>
            <a:ext cx="3124200" cy="353695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1" dirty="0">
              <a:latin typeface="Arial Narrow" charset="0"/>
              <a:sym typeface="Zapf Dingbats" charset="2"/>
            </a:endParaRPr>
          </a:p>
          <a:p>
            <a:pPr>
              <a:spcBef>
                <a:spcPct val="50000"/>
              </a:spcBef>
            </a:pPr>
            <a:r>
              <a:rPr lang="en-US" sz="1900" dirty="0">
                <a:solidFill>
                  <a:srgbClr val="FF8000"/>
                </a:solidFill>
                <a:latin typeface="Impact" charset="0"/>
              </a:rPr>
              <a:t>Massachusetts’ Old Satan Deluder Act of 1647</a:t>
            </a:r>
            <a:r>
              <a:rPr lang="en-US" sz="1900" b="1" dirty="0">
                <a:latin typeface="Arial Narrow" charset="0"/>
              </a:rPr>
              <a:t> establishes first public school system.  Since, Puritans believed that children were born with the “original sin,” they had to be raised in an atmosphere of fear, strict discipline, hard work, and a strong knowledge of the Bible to delude Satan. </a:t>
            </a:r>
          </a:p>
        </p:txBody>
      </p:sp>
      <p:pic>
        <p:nvPicPr>
          <p:cNvPr id="54280" name="Picture 8" descr="Picture 14"/>
          <p:cNvPicPr>
            <a:picLocks noChangeAspect="1" noChangeArrowheads="1"/>
          </p:cNvPicPr>
          <p:nvPr/>
        </p:nvPicPr>
        <p:blipFill>
          <a:blip r:embed="rId3"/>
          <a:srcRect/>
          <a:stretch>
            <a:fillRect/>
          </a:stretch>
        </p:blipFill>
        <p:spPr bwMode="auto">
          <a:xfrm>
            <a:off x="838200" y="1054100"/>
            <a:ext cx="4122738" cy="58039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title"/>
          </p:nvPr>
        </p:nvSpPr>
        <p:spPr>
          <a:xfrm>
            <a:off x="152400" y="381000"/>
            <a:ext cx="8839200" cy="2209800"/>
          </a:xfrm>
        </p:spPr>
        <p:txBody>
          <a:bodyPr/>
          <a:lstStyle/>
          <a:p>
            <a:pPr>
              <a:lnSpc>
                <a:spcPct val="80000"/>
              </a:lnSpc>
            </a:pPr>
            <a:r>
              <a:rPr lang="en-US" sz="4800" dirty="0">
                <a:latin typeface="Impact" charset="0"/>
              </a:rPr>
              <a:t>“KILL THE INDIAN, SAVE THE MAN.”</a:t>
            </a:r>
            <a:br>
              <a:rPr lang="en-US" sz="4800" dirty="0">
                <a:latin typeface="Impact" charset="0"/>
              </a:rPr>
            </a:br>
            <a:r>
              <a:rPr lang="en-US" sz="1200" dirty="0">
                <a:latin typeface="Impact" charset="0"/>
              </a:rPr>
              <a:t> </a:t>
            </a:r>
            <a:r>
              <a:rPr lang="en-US" sz="2800" b="1" dirty="0">
                <a:solidFill>
                  <a:srgbClr val="FF8000"/>
                </a:solidFill>
                <a:latin typeface="Impact" charset="0"/>
                <a:sym typeface="Zapf Dingbats" charset="2"/>
              </a:rPr>
              <a:t> </a:t>
            </a:r>
            <a:r>
              <a:rPr lang="en-US" sz="1600" b="1" dirty="0">
                <a:solidFill>
                  <a:srgbClr val="FF8000"/>
                </a:solidFill>
                <a:latin typeface="Impact" charset="0"/>
                <a:sym typeface="Zapf Dingbats" charset="2"/>
              </a:rPr>
              <a:t> </a:t>
            </a:r>
            <a:r>
              <a:rPr lang="en-US" sz="2800" b="1" dirty="0">
                <a:solidFill>
                  <a:srgbClr val="FF8000"/>
                </a:solidFill>
                <a:latin typeface="Impact" charset="0"/>
                <a:sym typeface="Zapf Dingbats" charset="2"/>
              </a:rPr>
              <a:t>   </a:t>
            </a:r>
            <a:br>
              <a:rPr lang="en-US" sz="2800" b="1" dirty="0">
                <a:solidFill>
                  <a:srgbClr val="FF8000"/>
                </a:solidFill>
                <a:latin typeface="Impact" charset="0"/>
                <a:sym typeface="Zapf Dingbats" charset="2"/>
              </a:rPr>
            </a:br>
            <a:r>
              <a:rPr lang="en-US" sz="2400" b="1" dirty="0">
                <a:solidFill>
                  <a:srgbClr val="FF8000"/>
                </a:solidFill>
                <a:latin typeface="Impact" charset="0"/>
                <a:sym typeface="Zapf Dingbats" charset="2"/>
              </a:rPr>
              <a:t>Captain Richard Henry Pratt, </a:t>
            </a:r>
            <a:r>
              <a:rPr lang="en-US" sz="2400" b="1" dirty="0">
                <a:solidFill>
                  <a:schemeClr val="bg2"/>
                </a:solidFill>
                <a:latin typeface="Impact" charset="0"/>
                <a:sym typeface="Zapf Dingbats" charset="2"/>
              </a:rPr>
              <a:t>10th Calvary Buffalo Soldiers,  establishes the widespread expansion of government boarding school system, and children are stolen from their communities and taken hundreds to thousands of miles from their communities.</a:t>
            </a:r>
            <a:r>
              <a:rPr lang="en-US" sz="2800" b="1" dirty="0">
                <a:solidFill>
                  <a:srgbClr val="FF8000"/>
                </a:solidFill>
                <a:latin typeface="Impact" charset="0"/>
                <a:sym typeface="Zapf Dingbats" charset="2"/>
              </a:rPr>
              <a:t> </a:t>
            </a:r>
            <a:r>
              <a:rPr lang="en-US" sz="1400" b="1" dirty="0">
                <a:latin typeface="Arial Narrow" charset="0"/>
                <a:sym typeface="Zapf Dingbats" charset="2"/>
              </a:rPr>
              <a:t/>
            </a:r>
            <a:br>
              <a:rPr lang="en-US" sz="1400" b="1" dirty="0">
                <a:latin typeface="Arial Narrow" charset="0"/>
                <a:sym typeface="Zapf Dingbats" charset="2"/>
              </a:rPr>
            </a:br>
            <a:endParaRPr lang="en-US" sz="2000" dirty="0">
              <a:solidFill>
                <a:schemeClr val="tx1"/>
              </a:solidFill>
              <a:latin typeface="Arial Narrow" charset="0"/>
            </a:endParaRPr>
          </a:p>
        </p:txBody>
      </p:sp>
      <p:pic>
        <p:nvPicPr>
          <p:cNvPr id="315397" name="Picture 5"/>
          <p:cNvPicPr>
            <a:picLocks noChangeAspect="1" noChangeArrowheads="1"/>
          </p:cNvPicPr>
          <p:nvPr/>
        </p:nvPicPr>
        <p:blipFill>
          <a:blip r:embed="rId3"/>
          <a:srcRect/>
          <a:stretch>
            <a:fillRect/>
          </a:stretch>
        </p:blipFill>
        <p:spPr bwMode="auto">
          <a:xfrm>
            <a:off x="5953125" y="2514600"/>
            <a:ext cx="2886075" cy="4114800"/>
          </a:xfrm>
          <a:prstGeom prst="rect">
            <a:avLst/>
          </a:prstGeom>
          <a:noFill/>
          <a:ln w="9525">
            <a:noFill/>
            <a:miter lim="800000"/>
            <a:headEnd/>
            <a:tailEnd/>
          </a:ln>
          <a:effectLst/>
        </p:spPr>
      </p:pic>
      <p:pic>
        <p:nvPicPr>
          <p:cNvPr id="315398" name="Picture 6"/>
          <p:cNvPicPr>
            <a:picLocks noChangeAspect="1" noChangeArrowheads="1"/>
          </p:cNvPicPr>
          <p:nvPr/>
        </p:nvPicPr>
        <p:blipFill>
          <a:blip r:embed="rId4"/>
          <a:srcRect/>
          <a:stretch>
            <a:fillRect/>
          </a:stretch>
        </p:blipFill>
        <p:spPr bwMode="auto">
          <a:xfrm>
            <a:off x="228600" y="2573338"/>
            <a:ext cx="5486400" cy="40560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3"/>
          <p:cNvSpPr>
            <a:spLocks noGrp="1" noChangeArrowheads="1"/>
          </p:cNvSpPr>
          <p:nvPr>
            <p:ph type="title"/>
          </p:nvPr>
        </p:nvSpPr>
        <p:spPr>
          <a:xfrm>
            <a:off x="5638800" y="838200"/>
            <a:ext cx="3505200" cy="5486400"/>
          </a:xfrm>
        </p:spPr>
        <p:txBody>
          <a:bodyPr/>
          <a:lstStyle/>
          <a:p>
            <a:pPr algn="l">
              <a:lnSpc>
                <a:spcPct val="80000"/>
              </a:lnSpc>
            </a:pPr>
            <a:r>
              <a:rPr lang="en-US" sz="4800">
                <a:latin typeface="Impact" charset="0"/>
              </a:rPr>
              <a:t>“UNWASHED MASSES”</a:t>
            </a:r>
            <a:r>
              <a:rPr lang="en-US" sz="1400" b="1">
                <a:latin typeface="Impact" charset="0"/>
                <a:sym typeface="Zapf Dingbats" charset="2"/>
              </a:rPr>
              <a:t>      </a:t>
            </a:r>
            <a:br>
              <a:rPr lang="en-US" sz="1400" b="1">
                <a:latin typeface="Impact" charset="0"/>
                <a:sym typeface="Zapf Dingbats" charset="2"/>
              </a:rPr>
            </a:br>
            <a:r>
              <a:rPr lang="en-US" sz="2800" b="1">
                <a:solidFill>
                  <a:srgbClr val="FF8000"/>
                </a:solidFill>
                <a:latin typeface="Impact" charset="0"/>
                <a:sym typeface="Zapf Dingbats" charset="2"/>
              </a:rPr>
              <a:t>Immigrant youth were exploited as cheap labor, and pushed to assimilate into American culture.  Many of those who ended up on the street were starved, killed, incarcerated, institutionalized or sent west. </a:t>
            </a:r>
            <a:r>
              <a:rPr lang="en-US" sz="2900" b="1">
                <a:solidFill>
                  <a:srgbClr val="FF8000"/>
                </a:solidFill>
                <a:latin typeface="Arial Narrow" charset="0"/>
                <a:sym typeface="Zapf Dingbats" charset="2"/>
              </a:rPr>
              <a:t/>
            </a:r>
            <a:br>
              <a:rPr lang="en-US" sz="2900" b="1">
                <a:solidFill>
                  <a:srgbClr val="FF8000"/>
                </a:solidFill>
                <a:latin typeface="Arial Narrow" charset="0"/>
                <a:sym typeface="Zapf Dingbats" charset="2"/>
              </a:rPr>
            </a:br>
            <a:endParaRPr lang="en-US" sz="2000">
              <a:solidFill>
                <a:schemeClr val="tx1"/>
              </a:solidFill>
              <a:latin typeface="Arial Narrow" charset="0"/>
            </a:endParaRPr>
          </a:p>
        </p:txBody>
      </p:sp>
      <p:pic>
        <p:nvPicPr>
          <p:cNvPr id="218119" name="Picture 7" descr="Picture 24"/>
          <p:cNvPicPr>
            <a:picLocks noChangeAspect="1" noChangeArrowheads="1"/>
          </p:cNvPicPr>
          <p:nvPr/>
        </p:nvPicPr>
        <p:blipFill>
          <a:blip r:embed="rId3"/>
          <a:srcRect/>
          <a:stretch>
            <a:fillRect/>
          </a:stretch>
        </p:blipFill>
        <p:spPr bwMode="auto">
          <a:xfrm>
            <a:off x="228600" y="457200"/>
            <a:ext cx="5214938" cy="58674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Text Box 4"/>
          <p:cNvSpPr txBox="1">
            <a:spLocks noChangeArrowheads="1"/>
          </p:cNvSpPr>
          <p:nvPr/>
        </p:nvSpPr>
        <p:spPr bwMode="auto">
          <a:xfrm>
            <a:off x="152400" y="5514975"/>
            <a:ext cx="8763000" cy="1190625"/>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sz="1800" b="1">
                <a:solidFill>
                  <a:srgbClr val="FF8000"/>
                </a:solidFill>
                <a:latin typeface="Arial Narrow" charset="0"/>
              </a:rPr>
              <a:t>1882: The U.S. established its first federal anti-immigrant laws with the Chinese Exclusion Act.</a:t>
            </a:r>
            <a:r>
              <a:rPr lang="en-US" sz="1800" b="1">
                <a:solidFill>
                  <a:srgbClr val="800080"/>
                </a:solidFill>
                <a:latin typeface="Arial Narrow" charset="0"/>
              </a:rPr>
              <a:t> </a:t>
            </a:r>
            <a:br>
              <a:rPr lang="en-US" sz="1800" b="1">
                <a:solidFill>
                  <a:srgbClr val="800080"/>
                </a:solidFill>
                <a:latin typeface="Arial Narrow" charset="0"/>
              </a:rPr>
            </a:br>
            <a:r>
              <a:rPr lang="en-US" sz="1800" b="1">
                <a:latin typeface="Arial Narrow" charset="0"/>
              </a:rPr>
              <a:t>As with other immigrants before them, when Asian youth eventually gained access to public schools, their names were changed, they were punished for speaking their language, and learned nothing of the contributions of their community to America.</a:t>
            </a:r>
            <a:r>
              <a:rPr lang="en-US" sz="2000" b="1">
                <a:solidFill>
                  <a:srgbClr val="800080"/>
                </a:solidFill>
                <a:latin typeface="Arial Narrow" charset="0"/>
              </a:rPr>
              <a:t> </a:t>
            </a:r>
          </a:p>
        </p:txBody>
      </p:sp>
      <p:pic>
        <p:nvPicPr>
          <p:cNvPr id="288775" name="Picture 7"/>
          <p:cNvPicPr>
            <a:picLocks noChangeAspect="1" noChangeArrowheads="1"/>
          </p:cNvPicPr>
          <p:nvPr/>
        </p:nvPicPr>
        <p:blipFill>
          <a:blip r:embed="rId3"/>
          <a:srcRect/>
          <a:stretch>
            <a:fillRect/>
          </a:stretch>
        </p:blipFill>
        <p:spPr bwMode="auto">
          <a:xfrm>
            <a:off x="1222375" y="228600"/>
            <a:ext cx="2054225" cy="2286000"/>
          </a:xfrm>
          <a:prstGeom prst="rect">
            <a:avLst/>
          </a:prstGeom>
          <a:noFill/>
          <a:ln w="9525">
            <a:noFill/>
            <a:miter lim="800000"/>
            <a:headEnd/>
            <a:tailEnd/>
          </a:ln>
          <a:effectLst/>
        </p:spPr>
      </p:pic>
      <p:pic>
        <p:nvPicPr>
          <p:cNvPr id="288776" name="Picture 8"/>
          <p:cNvPicPr>
            <a:picLocks noChangeAspect="1" noChangeArrowheads="1"/>
          </p:cNvPicPr>
          <p:nvPr/>
        </p:nvPicPr>
        <p:blipFill>
          <a:blip r:embed="rId4"/>
          <a:srcRect/>
          <a:stretch>
            <a:fillRect/>
          </a:stretch>
        </p:blipFill>
        <p:spPr bwMode="auto">
          <a:xfrm>
            <a:off x="3429000" y="228600"/>
            <a:ext cx="5181600" cy="5181600"/>
          </a:xfrm>
          <a:prstGeom prst="rect">
            <a:avLst/>
          </a:prstGeom>
          <a:noFill/>
          <a:ln w="9525">
            <a:noFill/>
            <a:miter lim="800000"/>
            <a:headEnd/>
            <a:tailEnd/>
          </a:ln>
          <a:effectLst/>
        </p:spPr>
      </p:pic>
      <p:pic>
        <p:nvPicPr>
          <p:cNvPr id="288777" name="Picture 9"/>
          <p:cNvPicPr>
            <a:picLocks noChangeAspect="1" noChangeArrowheads="1"/>
          </p:cNvPicPr>
          <p:nvPr/>
        </p:nvPicPr>
        <p:blipFill>
          <a:blip r:embed="rId5"/>
          <a:srcRect/>
          <a:stretch>
            <a:fillRect/>
          </a:stretch>
        </p:blipFill>
        <p:spPr bwMode="auto">
          <a:xfrm>
            <a:off x="381000" y="2465388"/>
            <a:ext cx="2895600" cy="2373312"/>
          </a:xfrm>
          <a:prstGeom prst="rect">
            <a:avLst/>
          </a:prstGeom>
          <a:noFill/>
          <a:ln w="9525">
            <a:noFill/>
            <a:miter lim="800000"/>
            <a:headEnd/>
            <a:tailEnd/>
          </a:ln>
          <a:effectLst/>
        </p:spPr>
      </p:pic>
      <p:sp>
        <p:nvSpPr>
          <p:cNvPr id="288770" name="Rectangle 2"/>
          <p:cNvSpPr>
            <a:spLocks noGrp="1" noChangeArrowheads="1"/>
          </p:cNvSpPr>
          <p:nvPr>
            <p:ph type="title"/>
          </p:nvPr>
        </p:nvSpPr>
        <p:spPr>
          <a:xfrm>
            <a:off x="228600" y="4800600"/>
            <a:ext cx="8534400" cy="914400"/>
          </a:xfrm>
        </p:spPr>
        <p:txBody>
          <a:bodyPr/>
          <a:lstStyle/>
          <a:p>
            <a:r>
              <a:rPr lang="en-US">
                <a:solidFill>
                  <a:schemeClr val="tx1"/>
                </a:solidFill>
                <a:latin typeface="Impact" charset="0"/>
              </a:rPr>
              <a:t>RACE-BASED IMMIGRATION QUOTAS</a:t>
            </a:r>
            <a:endParaRPr lang="en-US">
              <a:latin typeface="Impact"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934200" y="914400"/>
            <a:ext cx="2209800" cy="5410200"/>
          </a:xfrm>
        </p:spPr>
        <p:txBody>
          <a:bodyPr/>
          <a:lstStyle/>
          <a:p>
            <a:pPr algn="l">
              <a:lnSpc>
                <a:spcPct val="80000"/>
              </a:lnSpc>
            </a:pPr>
            <a:r>
              <a:rPr lang="en-US" sz="1200" b="1">
                <a:latin typeface="Impact" charset="0"/>
                <a:sym typeface="Zapf Dingbats" charset="2"/>
              </a:rPr>
              <a:t/>
            </a:r>
            <a:br>
              <a:rPr lang="en-US" sz="1200" b="1">
                <a:latin typeface="Impact" charset="0"/>
                <a:sym typeface="Zapf Dingbats" charset="2"/>
              </a:rPr>
            </a:br>
            <a:r>
              <a:rPr lang="en-US" sz="2400" b="1">
                <a:solidFill>
                  <a:schemeClr val="tx1"/>
                </a:solidFill>
                <a:latin typeface="Impact" charset="0"/>
                <a:sym typeface="Zapf Dingbats" charset="2"/>
              </a:rPr>
              <a:t>The Settlement House Movement </a:t>
            </a:r>
            <a:br>
              <a:rPr lang="en-US" sz="2400" b="1">
                <a:solidFill>
                  <a:schemeClr val="tx1"/>
                </a:solidFill>
                <a:latin typeface="Impact" charset="0"/>
                <a:sym typeface="Zapf Dingbats" charset="2"/>
              </a:rPr>
            </a:br>
            <a:r>
              <a:rPr lang="en-US" sz="2400" b="1">
                <a:solidFill>
                  <a:schemeClr val="tx1"/>
                </a:solidFill>
                <a:latin typeface="Impact" charset="0"/>
                <a:sym typeface="Zapf Dingbats" charset="2"/>
              </a:rPr>
              <a:t>(f. 1884)</a:t>
            </a:r>
            <a:r>
              <a:rPr lang="en-US" sz="2400" b="1">
                <a:solidFill>
                  <a:srgbClr val="FF8000"/>
                </a:solidFill>
                <a:latin typeface="Impact" charset="0"/>
                <a:sym typeface="Zapf Dingbats" charset="2"/>
              </a:rPr>
              <a:t> and </a:t>
            </a:r>
            <a:r>
              <a:rPr lang="en-US" sz="2400" b="1">
                <a:solidFill>
                  <a:schemeClr val="bg2"/>
                </a:solidFill>
                <a:latin typeface="Impact" charset="0"/>
                <a:sym typeface="Zapf Dingbats" charset="2"/>
              </a:rPr>
              <a:t>Children’s Aid Society (f. 1853)</a:t>
            </a:r>
            <a:r>
              <a:rPr lang="en-US" sz="2400" b="1">
                <a:solidFill>
                  <a:srgbClr val="FF8000"/>
                </a:solidFill>
                <a:latin typeface="Impact" charset="0"/>
                <a:sym typeface="Zapf Dingbats" charset="2"/>
              </a:rPr>
              <a:t> which created the Orphan Trains were the roots of foster care and social work in the U.S. These models worked to Americanize and assimilate immigrant youth.</a:t>
            </a:r>
            <a:r>
              <a:rPr lang="en-US" sz="2500" b="1">
                <a:solidFill>
                  <a:srgbClr val="FF8000"/>
                </a:solidFill>
                <a:latin typeface="Arial Narrow" charset="0"/>
                <a:sym typeface="Zapf Dingbats" charset="2"/>
              </a:rPr>
              <a:t/>
            </a:r>
            <a:br>
              <a:rPr lang="en-US" sz="2500" b="1">
                <a:solidFill>
                  <a:srgbClr val="FF8000"/>
                </a:solidFill>
                <a:latin typeface="Arial Narrow" charset="0"/>
                <a:sym typeface="Zapf Dingbats" charset="2"/>
              </a:rPr>
            </a:br>
            <a:endParaRPr lang="en-US" sz="2500" b="1">
              <a:solidFill>
                <a:srgbClr val="FF8000"/>
              </a:solidFill>
              <a:latin typeface="Arial Narrow" charset="0"/>
              <a:sym typeface="Zapf Dingbats" charset="2"/>
            </a:endParaRPr>
          </a:p>
        </p:txBody>
      </p:sp>
      <p:pic>
        <p:nvPicPr>
          <p:cNvPr id="220165" name="Picture 5" descr="Hull House Flyer"/>
          <p:cNvPicPr>
            <a:picLocks noChangeAspect="1" noChangeArrowheads="1"/>
          </p:cNvPicPr>
          <p:nvPr/>
        </p:nvPicPr>
        <p:blipFill>
          <a:blip r:embed="rId3"/>
          <a:srcRect/>
          <a:stretch>
            <a:fillRect/>
          </a:stretch>
        </p:blipFill>
        <p:spPr bwMode="auto">
          <a:xfrm>
            <a:off x="457200" y="1600200"/>
            <a:ext cx="2195513" cy="3276600"/>
          </a:xfrm>
          <a:prstGeom prst="rect">
            <a:avLst/>
          </a:prstGeom>
          <a:noFill/>
        </p:spPr>
      </p:pic>
      <p:pic>
        <p:nvPicPr>
          <p:cNvPr id="220164" name="Picture 4" descr="Orphan Train"/>
          <p:cNvPicPr>
            <a:picLocks noChangeAspect="1" noChangeArrowheads="1"/>
          </p:cNvPicPr>
          <p:nvPr/>
        </p:nvPicPr>
        <p:blipFill>
          <a:blip r:embed="rId4"/>
          <a:srcRect/>
          <a:stretch>
            <a:fillRect/>
          </a:stretch>
        </p:blipFill>
        <p:spPr bwMode="auto">
          <a:xfrm>
            <a:off x="304800" y="1219200"/>
            <a:ext cx="6477000" cy="4425950"/>
          </a:xfrm>
          <a:prstGeom prst="rect">
            <a:avLst/>
          </a:prstGeom>
          <a:noFill/>
        </p:spPr>
      </p:pic>
      <p:pic>
        <p:nvPicPr>
          <p:cNvPr id="220166" name="Picture 6" descr="Picture 26"/>
          <p:cNvPicPr>
            <a:picLocks noChangeAspect="1" noChangeArrowheads="1"/>
          </p:cNvPicPr>
          <p:nvPr/>
        </p:nvPicPr>
        <p:blipFill>
          <a:blip r:embed="rId5"/>
          <a:srcRect/>
          <a:stretch>
            <a:fillRect/>
          </a:stretch>
        </p:blipFill>
        <p:spPr bwMode="auto">
          <a:xfrm>
            <a:off x="228600" y="914400"/>
            <a:ext cx="6553200" cy="518477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5257800" y="685800"/>
            <a:ext cx="3505200" cy="5867400"/>
          </a:xfrm>
        </p:spPr>
        <p:txBody>
          <a:bodyPr/>
          <a:lstStyle/>
          <a:p>
            <a:pPr algn="l">
              <a:lnSpc>
                <a:spcPct val="80000"/>
              </a:lnSpc>
            </a:pPr>
            <a:r>
              <a:rPr lang="en-US" sz="4800" u="sng">
                <a:latin typeface="Impact" charset="0"/>
              </a:rPr>
              <a:t>Classroom</a:t>
            </a:r>
            <a:br>
              <a:rPr lang="en-US" sz="4800" u="sng">
                <a:latin typeface="Impact" charset="0"/>
              </a:rPr>
            </a:br>
            <a:r>
              <a:rPr lang="en-US" sz="4800" u="sng">
                <a:latin typeface="Impact" charset="0"/>
              </a:rPr>
              <a:t>Management</a:t>
            </a:r>
            <a:r>
              <a:rPr lang="en-US" sz="1400" b="1">
                <a:latin typeface="Impact" charset="0"/>
                <a:sym typeface="Zapf Dingbats" charset="2"/>
              </a:rPr>
              <a:t>      </a:t>
            </a:r>
            <a:br>
              <a:rPr lang="en-US" sz="1400" b="1">
                <a:latin typeface="Impact" charset="0"/>
                <a:sym typeface="Zapf Dingbats" charset="2"/>
              </a:rPr>
            </a:br>
            <a:r>
              <a:rPr lang="en-US" sz="1400" b="1">
                <a:latin typeface="Impact" charset="0"/>
                <a:sym typeface="Zapf Dingbats" charset="2"/>
              </a:rPr>
              <a:t/>
            </a:r>
            <a:br>
              <a:rPr lang="en-US" sz="1400" b="1">
                <a:latin typeface="Impact" charset="0"/>
                <a:sym typeface="Zapf Dingbats" charset="2"/>
              </a:rPr>
            </a:br>
            <a:r>
              <a:rPr lang="en-US" sz="2800">
                <a:solidFill>
                  <a:srgbClr val="FF8000"/>
                </a:solidFill>
                <a:latin typeface="Impact" charset="0"/>
                <a:sym typeface="Zapf Dingbats" charset="2"/>
              </a:rPr>
              <a:t>With strict discipline, “one who studies educational theory can see in the mechanical routine of the classroom, the educative forces that are slowly transforming the child from a little savage into a creature fit for law and order, fit for the life of civilized society.”</a:t>
            </a:r>
            <a:r>
              <a:rPr lang="en-US" sz="2800" b="1">
                <a:solidFill>
                  <a:srgbClr val="FF8000"/>
                </a:solidFill>
                <a:latin typeface="Impact" charset="0"/>
                <a:sym typeface="Zapf Dingbats" charset="2"/>
              </a:rPr>
              <a:t> </a:t>
            </a:r>
            <a:r>
              <a:rPr lang="en-US" sz="2800">
                <a:solidFill>
                  <a:schemeClr val="tx1"/>
                </a:solidFill>
                <a:latin typeface="Impact" charset="0"/>
                <a:sym typeface="Zapf Dingbats" charset="2"/>
              </a:rPr>
              <a:t>- 1907</a:t>
            </a:r>
            <a:r>
              <a:rPr lang="en-US" sz="2900" b="1">
                <a:solidFill>
                  <a:srgbClr val="FF8000"/>
                </a:solidFill>
                <a:latin typeface="Arial Narrow" charset="0"/>
                <a:sym typeface="Zapf Dingbats" charset="2"/>
              </a:rPr>
              <a:t/>
            </a:r>
            <a:br>
              <a:rPr lang="en-US" sz="2900" b="1">
                <a:solidFill>
                  <a:srgbClr val="FF8000"/>
                </a:solidFill>
                <a:latin typeface="Arial Narrow" charset="0"/>
                <a:sym typeface="Zapf Dingbats" charset="2"/>
              </a:rPr>
            </a:br>
            <a:endParaRPr lang="en-US" sz="2000">
              <a:solidFill>
                <a:schemeClr val="tx1"/>
              </a:solidFill>
              <a:latin typeface="Arial Narrow" charset="0"/>
            </a:endParaRPr>
          </a:p>
        </p:txBody>
      </p:sp>
      <p:pic>
        <p:nvPicPr>
          <p:cNvPr id="250884" name="Picture 4"/>
          <p:cNvPicPr>
            <a:picLocks noChangeAspect="1" noChangeArrowheads="1"/>
          </p:cNvPicPr>
          <p:nvPr/>
        </p:nvPicPr>
        <p:blipFill>
          <a:blip r:embed="rId3"/>
          <a:srcRect/>
          <a:stretch>
            <a:fillRect/>
          </a:stretch>
        </p:blipFill>
        <p:spPr bwMode="auto">
          <a:xfrm>
            <a:off x="228600" y="304800"/>
            <a:ext cx="4746625" cy="6248400"/>
          </a:xfrm>
          <a:prstGeom prst="rect">
            <a:avLst/>
          </a:prstGeom>
          <a:noFill/>
          <a:ln w="9525">
            <a:noFill/>
            <a:miter lim="800000"/>
            <a:headEnd/>
            <a:tailEnd/>
          </a:ln>
          <a:effectLst/>
        </p:spPr>
      </p:pic>
      <p:sp>
        <p:nvSpPr>
          <p:cNvPr id="250886" name="Text Box 6"/>
          <p:cNvSpPr txBox="1">
            <a:spLocks noChangeArrowheads="1"/>
          </p:cNvSpPr>
          <p:nvPr/>
        </p:nvSpPr>
        <p:spPr bwMode="auto">
          <a:xfrm>
            <a:off x="762000" y="4876800"/>
            <a:ext cx="3581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a:solidFill>
                  <a:schemeClr val="bg1"/>
                </a:solidFill>
              </a:rPr>
              <a:t>William Chandler Bagley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800600" y="152400"/>
            <a:ext cx="4343400" cy="6553200"/>
          </a:xfrm>
        </p:spPr>
        <p:txBody>
          <a:bodyPr/>
          <a:lstStyle/>
          <a:p>
            <a:pPr algn="l">
              <a:lnSpc>
                <a:spcPct val="80000"/>
              </a:lnSpc>
            </a:pPr>
            <a:r>
              <a:rPr lang="en-US" sz="4000">
                <a:solidFill>
                  <a:srgbClr val="800080"/>
                </a:solidFill>
                <a:latin typeface="Impact" charset="0"/>
              </a:rPr>
              <a:t>POPULAR CULTURE AND GOVERNMENT PROPAGANDA PROMOTE RACISM AND ANTI-YOUTH PREJUDICE.</a:t>
            </a:r>
            <a:r>
              <a:rPr lang="en-US" sz="9600">
                <a:solidFill>
                  <a:srgbClr val="FF0000"/>
                </a:solidFill>
                <a:latin typeface="Impact" charset="0"/>
              </a:rPr>
              <a:t/>
            </a:r>
            <a:br>
              <a:rPr lang="en-US" sz="9600">
                <a:solidFill>
                  <a:srgbClr val="FF0000"/>
                </a:solidFill>
                <a:latin typeface="Impact" charset="0"/>
              </a:rPr>
            </a:br>
            <a:r>
              <a:rPr lang="en-US" sz="800" b="1">
                <a:solidFill>
                  <a:schemeClr val="tx1"/>
                </a:solidFill>
                <a:latin typeface="Arial Narrow" charset="0"/>
              </a:rPr>
              <a:t/>
            </a:r>
            <a:br>
              <a:rPr lang="en-US" sz="800" b="1">
                <a:solidFill>
                  <a:schemeClr val="tx1"/>
                </a:solidFill>
                <a:latin typeface="Arial Narrow" charset="0"/>
              </a:rPr>
            </a:br>
            <a:r>
              <a:rPr lang="en-US" sz="1600" b="1">
                <a:solidFill>
                  <a:schemeClr val="tx1"/>
                </a:solidFill>
                <a:latin typeface="Arial Narrow" charset="0"/>
                <a:sym typeface="Zapf Dingbats" charset="2"/>
              </a:rPr>
              <a:t>Early drug wars and Prohibition criminalize people of color and blame Black, Brown and Asian communities and culture for corruption of white youth.</a:t>
            </a:r>
            <a:br>
              <a:rPr lang="en-US" sz="1600" b="1">
                <a:solidFill>
                  <a:schemeClr val="tx1"/>
                </a:solidFill>
                <a:latin typeface="Arial Narrow" charset="0"/>
                <a:sym typeface="Zapf Dingbats" charset="2"/>
              </a:rPr>
            </a:br>
            <a:r>
              <a:rPr lang="en-US" sz="1600" b="1">
                <a:solidFill>
                  <a:schemeClr val="tx1"/>
                </a:solidFill>
                <a:latin typeface="Arial Narrow" charset="0"/>
                <a:sym typeface="Zapf Dingbats" charset="2"/>
              </a:rPr>
              <a:t/>
            </a:r>
            <a:br>
              <a:rPr lang="en-US" sz="1600" b="1">
                <a:solidFill>
                  <a:schemeClr val="tx1"/>
                </a:solidFill>
                <a:latin typeface="Arial Narrow" charset="0"/>
                <a:sym typeface="Zapf Dingbats" charset="2"/>
              </a:rPr>
            </a:br>
            <a:r>
              <a:rPr lang="en-US" sz="1600" b="1">
                <a:solidFill>
                  <a:srgbClr val="FF8000"/>
                </a:solidFill>
                <a:latin typeface="Arial Narrow" charset="0"/>
                <a:sym typeface="Zapf Dingbats" charset="2"/>
              </a:rPr>
              <a:t>First talking movie - </a:t>
            </a:r>
            <a:r>
              <a:rPr lang="en-US" sz="1600" b="1" i="1">
                <a:solidFill>
                  <a:srgbClr val="FF8000"/>
                </a:solidFill>
                <a:latin typeface="Arial Narrow" charset="0"/>
                <a:sym typeface="Zapf Dingbats" charset="2"/>
              </a:rPr>
              <a:t>The Jazz Singer</a:t>
            </a:r>
            <a:r>
              <a:rPr lang="en-US" sz="1600" b="1">
                <a:solidFill>
                  <a:srgbClr val="FF8000"/>
                </a:solidFill>
                <a:latin typeface="Arial Narrow" charset="0"/>
                <a:sym typeface="Zapf Dingbats" charset="2"/>
              </a:rPr>
              <a:t> - and first cartoons reflect mass popularity of “Black Face” </a:t>
            </a:r>
            <a:br>
              <a:rPr lang="en-US" sz="1600" b="1">
                <a:solidFill>
                  <a:srgbClr val="FF8000"/>
                </a:solidFill>
                <a:latin typeface="Arial Narrow" charset="0"/>
                <a:sym typeface="Zapf Dingbats" charset="2"/>
              </a:rPr>
            </a:br>
            <a:r>
              <a:rPr lang="en-US" sz="1600" b="1">
                <a:solidFill>
                  <a:srgbClr val="FF8000"/>
                </a:solidFill>
                <a:latin typeface="Arial Narrow" charset="0"/>
                <a:sym typeface="Zapf Dingbats" charset="2"/>
              </a:rPr>
              <a:t>in popular culture, and widespread support of Jim Crow and other racist legislation. </a:t>
            </a:r>
            <a:br>
              <a:rPr lang="en-US" sz="1600" b="1">
                <a:solidFill>
                  <a:srgbClr val="FF8000"/>
                </a:solidFill>
                <a:latin typeface="Arial Narrow" charset="0"/>
                <a:sym typeface="Zapf Dingbats" charset="2"/>
              </a:rPr>
            </a:br>
            <a:r>
              <a:rPr lang="en-US" sz="1600" b="1">
                <a:solidFill>
                  <a:schemeClr val="tx1"/>
                </a:solidFill>
                <a:latin typeface="Arial Narrow" charset="0"/>
                <a:sym typeface="Zapf Dingbats" charset="2"/>
              </a:rPr>
              <a:t/>
            </a:r>
            <a:br>
              <a:rPr lang="en-US" sz="1600" b="1">
                <a:solidFill>
                  <a:schemeClr val="tx1"/>
                </a:solidFill>
                <a:latin typeface="Arial Narrow" charset="0"/>
                <a:sym typeface="Zapf Dingbats" charset="2"/>
              </a:rPr>
            </a:br>
            <a:r>
              <a:rPr lang="en-US" sz="1600" b="1">
                <a:solidFill>
                  <a:schemeClr val="tx1"/>
                </a:solidFill>
                <a:latin typeface="Arial Narrow" charset="0"/>
                <a:sym typeface="Zapf Dingbats" charset="2"/>
              </a:rPr>
              <a:t>KKK membership highest in US history with release</a:t>
            </a:r>
            <a:br>
              <a:rPr lang="en-US" sz="1600" b="1">
                <a:solidFill>
                  <a:schemeClr val="tx1"/>
                </a:solidFill>
                <a:latin typeface="Arial Narrow" charset="0"/>
                <a:sym typeface="Zapf Dingbats" charset="2"/>
              </a:rPr>
            </a:br>
            <a:r>
              <a:rPr lang="en-US" sz="1600" b="1">
                <a:solidFill>
                  <a:schemeClr val="tx1"/>
                </a:solidFill>
                <a:latin typeface="Arial Narrow" charset="0"/>
                <a:sym typeface="Zapf Dingbats" charset="2"/>
              </a:rPr>
              <a:t>of </a:t>
            </a:r>
            <a:r>
              <a:rPr lang="en-US" sz="1600" b="1" i="1">
                <a:solidFill>
                  <a:schemeClr val="tx1"/>
                </a:solidFill>
                <a:latin typeface="Arial Narrow" charset="0"/>
                <a:sym typeface="Zapf Dingbats" charset="2"/>
              </a:rPr>
              <a:t>Birth of Nation</a:t>
            </a:r>
            <a:r>
              <a:rPr lang="en-US" sz="1600" b="1">
                <a:solidFill>
                  <a:schemeClr val="tx1"/>
                </a:solidFill>
                <a:latin typeface="Arial Narrow" charset="0"/>
                <a:sym typeface="Zapf Dingbats" charset="2"/>
              </a:rPr>
              <a:t>.</a:t>
            </a:r>
            <a:r>
              <a:rPr lang="en-US" sz="800" b="1">
                <a:solidFill>
                  <a:schemeClr val="tx1"/>
                </a:solidFill>
                <a:latin typeface="Arial Narrow" charset="0"/>
                <a:sym typeface="Zapf Dingbats" charset="2"/>
              </a:rPr>
              <a:t/>
            </a:r>
            <a:br>
              <a:rPr lang="en-US" sz="800" b="1">
                <a:solidFill>
                  <a:schemeClr val="tx1"/>
                </a:solidFill>
                <a:latin typeface="Arial Narrow" charset="0"/>
                <a:sym typeface="Zapf Dingbats" charset="2"/>
              </a:rPr>
            </a:br>
            <a:r>
              <a:rPr lang="en-US" sz="800" b="1">
                <a:solidFill>
                  <a:schemeClr val="tx1"/>
                </a:solidFill>
                <a:latin typeface="Arial Narrow" charset="0"/>
                <a:sym typeface="Zapf Dingbats" charset="2"/>
              </a:rPr>
              <a:t/>
            </a:r>
            <a:br>
              <a:rPr lang="en-US" sz="800" b="1">
                <a:solidFill>
                  <a:schemeClr val="tx1"/>
                </a:solidFill>
                <a:latin typeface="Arial Narrow" charset="0"/>
                <a:sym typeface="Zapf Dingbats" charset="2"/>
              </a:rPr>
            </a:br>
            <a:r>
              <a:rPr lang="en-US" sz="800" b="1">
                <a:solidFill>
                  <a:schemeClr val="tx1"/>
                </a:solidFill>
                <a:latin typeface="Arial Narrow" charset="0"/>
                <a:sym typeface="Zapf Dingbats" charset="2"/>
              </a:rPr>
              <a:t/>
            </a:r>
            <a:br>
              <a:rPr lang="en-US" sz="800" b="1">
                <a:solidFill>
                  <a:schemeClr val="tx1"/>
                </a:solidFill>
                <a:latin typeface="Arial Narrow" charset="0"/>
                <a:sym typeface="Zapf Dingbats" charset="2"/>
              </a:rPr>
            </a:br>
            <a:r>
              <a:rPr lang="en-US" sz="800" b="1">
                <a:solidFill>
                  <a:schemeClr val="tx1"/>
                </a:solidFill>
                <a:latin typeface="Arial Narrow" charset="0"/>
                <a:sym typeface="Zapf Dingbats" charset="2"/>
              </a:rPr>
              <a:t> </a:t>
            </a:r>
            <a:r>
              <a:rPr lang="en-US" sz="1600" b="1">
                <a:solidFill>
                  <a:srgbClr val="FF8000"/>
                </a:solidFill>
                <a:latin typeface="Arial Narrow" charset="0"/>
                <a:sym typeface="Zapf Dingbats" charset="2"/>
              </a:rPr>
              <a:t>1918 - Cardinal Principles of Secondary Education pass national adoption of curriculum in </a:t>
            </a:r>
            <a:r>
              <a:rPr lang="en-US" sz="1600" b="1" i="1">
                <a:solidFill>
                  <a:schemeClr val="tx1"/>
                </a:solidFill>
                <a:latin typeface="Arial Narrow" charset="0"/>
                <a:sym typeface="Zapf Dingbats" charset="2"/>
              </a:rPr>
              <a:t>democracy, citizenship and, for young women, home economics.</a:t>
            </a:r>
            <a:r>
              <a:rPr lang="en-US" sz="1600" b="1">
                <a:solidFill>
                  <a:srgbClr val="FF8000"/>
                </a:solidFill>
                <a:latin typeface="Arial Narrow" charset="0"/>
                <a:sym typeface="Zapf Dingbats" charset="2"/>
              </a:rPr>
              <a:t>  Teachers are required to take loyalty oaths, citizenship tests and certification.</a:t>
            </a:r>
            <a:endParaRPr lang="en-US" sz="800" b="1">
              <a:solidFill>
                <a:schemeClr val="tx1"/>
              </a:solidFill>
              <a:latin typeface="Arial Narrow" charset="0"/>
              <a:sym typeface="Zapf Dingbats" charset="2"/>
            </a:endParaRPr>
          </a:p>
        </p:txBody>
      </p:sp>
      <p:pic>
        <p:nvPicPr>
          <p:cNvPr id="55299" name="Picture 3"/>
          <p:cNvPicPr>
            <a:picLocks noChangeAspect="1" noChangeArrowheads="1"/>
          </p:cNvPicPr>
          <p:nvPr/>
        </p:nvPicPr>
        <p:blipFill>
          <a:blip r:embed="rId4"/>
          <a:srcRect/>
          <a:stretch>
            <a:fillRect/>
          </a:stretch>
        </p:blipFill>
        <p:spPr bwMode="auto">
          <a:xfrm>
            <a:off x="-76200" y="0"/>
            <a:ext cx="4845050" cy="6858000"/>
          </a:xfrm>
          <a:prstGeom prst="rect">
            <a:avLst/>
          </a:prstGeom>
          <a:noFill/>
        </p:spPr>
      </p:pic>
      <p:pic>
        <p:nvPicPr>
          <p:cNvPr id="55303" name="Picture 7"/>
          <p:cNvPicPr>
            <a:picLocks noChangeAspect="1" noChangeArrowheads="1"/>
          </p:cNvPicPr>
          <p:nvPr/>
        </p:nvPicPr>
        <p:blipFill>
          <a:blip r:embed="rId5"/>
          <a:srcRect l="6000"/>
          <a:stretch>
            <a:fillRect/>
          </a:stretch>
        </p:blipFill>
        <p:spPr bwMode="auto">
          <a:xfrm>
            <a:off x="3505200" y="4572000"/>
            <a:ext cx="1263650" cy="1281113"/>
          </a:xfrm>
          <a:prstGeom prst="rect">
            <a:avLst/>
          </a:prstGeom>
          <a:noFill/>
        </p:spPr>
      </p:pic>
      <p:pic>
        <p:nvPicPr>
          <p:cNvPr id="55301" name="Picture 5"/>
          <p:cNvPicPr>
            <a:picLocks noChangeAspect="1" noChangeArrowheads="1"/>
          </p:cNvPicPr>
          <p:nvPr/>
        </p:nvPicPr>
        <p:blipFill>
          <a:blip r:embed="rId6"/>
          <a:srcRect/>
          <a:stretch>
            <a:fillRect/>
          </a:stretch>
        </p:blipFill>
        <p:spPr bwMode="auto">
          <a:xfrm>
            <a:off x="3276600" y="4495800"/>
            <a:ext cx="1524000" cy="1393825"/>
          </a:xfrm>
          <a:prstGeom prst="rect">
            <a:avLst/>
          </a:prstGeom>
          <a:noFill/>
        </p:spPr>
      </p:pic>
      <p:pic>
        <p:nvPicPr>
          <p:cNvPr id="55302" name="Picture 6"/>
          <p:cNvPicPr>
            <a:picLocks noChangeAspect="1" noChangeArrowheads="1"/>
          </p:cNvPicPr>
          <p:nvPr/>
        </p:nvPicPr>
        <p:blipFill>
          <a:blip r:embed="rId7"/>
          <a:srcRect/>
          <a:stretch>
            <a:fillRect/>
          </a:stretch>
        </p:blipFill>
        <p:spPr bwMode="auto">
          <a:xfrm>
            <a:off x="3200400" y="4222750"/>
            <a:ext cx="1577975" cy="2101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0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0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0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5"/>
          <p:cNvPicPr>
            <a:picLocks noChangeAspect="1" noChangeArrowheads="1"/>
          </p:cNvPicPr>
          <p:nvPr/>
        </p:nvPicPr>
        <p:blipFill>
          <a:blip r:embed="rId3"/>
          <a:srcRect l="3683" r="4604"/>
          <a:stretch>
            <a:fillRect/>
          </a:stretch>
        </p:blipFill>
        <p:spPr bwMode="auto">
          <a:xfrm>
            <a:off x="-80963" y="-33338"/>
            <a:ext cx="9224963" cy="689133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3"/>
          <a:srcRect/>
          <a:stretch>
            <a:fillRect/>
          </a:stretch>
        </p:blipFill>
        <p:spPr bwMode="auto">
          <a:xfrm>
            <a:off x="0" y="-228600"/>
            <a:ext cx="9144000" cy="6396038"/>
          </a:xfrm>
          <a:prstGeom prst="rect">
            <a:avLst/>
          </a:prstGeom>
          <a:noFill/>
        </p:spPr>
      </p:pic>
      <p:sp>
        <p:nvSpPr>
          <p:cNvPr id="79876" name="Text Box 4"/>
          <p:cNvSpPr txBox="1">
            <a:spLocks noChangeArrowheads="1"/>
          </p:cNvSpPr>
          <p:nvPr/>
        </p:nvSpPr>
        <p:spPr bwMode="auto">
          <a:xfrm>
            <a:off x="0" y="5791200"/>
            <a:ext cx="9144000" cy="1006475"/>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sz="2000" b="1">
                <a:latin typeface="Arial Narrow" charset="0"/>
              </a:rPr>
              <a:t>After World War I, with less need for youth in the workforce and military, youth and youth culture (music, dance, speech, dress) is seen as immoral.  Jazz is blamed as a corrupter of white youth, just as Rock and Roll will be blamed in the 50s and Hip Hop in the 80s. </a:t>
            </a:r>
            <a:endParaRPr lang="en-US">
              <a:latin typeface="Arial Narrow"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3"/>
          <a:srcRect r="902" b="12500"/>
          <a:stretch>
            <a:fillRect/>
          </a:stretch>
        </p:blipFill>
        <p:spPr bwMode="auto">
          <a:xfrm>
            <a:off x="0" y="152400"/>
            <a:ext cx="9144000" cy="5827713"/>
          </a:xfrm>
          <a:prstGeom prst="rect">
            <a:avLst/>
          </a:prstGeom>
          <a:noFill/>
        </p:spPr>
      </p:pic>
      <p:sp>
        <p:nvSpPr>
          <p:cNvPr id="31752" name="Text Box 8"/>
          <p:cNvSpPr txBox="1">
            <a:spLocks noChangeArrowheads="1"/>
          </p:cNvSpPr>
          <p:nvPr/>
        </p:nvSpPr>
        <p:spPr bwMode="auto">
          <a:xfrm>
            <a:off x="0" y="6019800"/>
            <a:ext cx="91440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latin typeface="Impact" charset="0"/>
              </a:rPr>
              <a:t>During the war, youth are seen as heroes, but those marginalized from war effort face extreme repression…</a:t>
            </a:r>
            <a:endParaRPr lang="en-US">
              <a:latin typeface="Impact"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3">
            <a:lum bright="34000" contrast="-42000"/>
          </a:blip>
          <a:srcRect/>
          <a:stretch>
            <a:fillRect/>
          </a:stretch>
        </p:blipFill>
        <p:spPr bwMode="auto">
          <a:xfrm>
            <a:off x="0" y="-98425"/>
            <a:ext cx="9144000" cy="7051675"/>
          </a:xfrm>
          <a:prstGeom prst="rect">
            <a:avLst/>
          </a:prstGeom>
          <a:noFill/>
        </p:spPr>
      </p:pic>
      <p:sp>
        <p:nvSpPr>
          <p:cNvPr id="60418" name="Rectangle 2"/>
          <p:cNvSpPr>
            <a:spLocks noGrp="1" noChangeArrowheads="1"/>
          </p:cNvSpPr>
          <p:nvPr>
            <p:ph type="title"/>
          </p:nvPr>
        </p:nvSpPr>
        <p:spPr>
          <a:xfrm>
            <a:off x="457200" y="1066800"/>
            <a:ext cx="8305800" cy="4648200"/>
          </a:xfrm>
        </p:spPr>
        <p:txBody>
          <a:bodyPr/>
          <a:lstStyle/>
          <a:p>
            <a:pPr algn="l"/>
            <a:r>
              <a:rPr lang="en-US" dirty="0">
                <a:latin typeface="Impact" charset="0"/>
              </a:rPr>
              <a:t>WAR-TIME</a:t>
            </a:r>
            <a:br>
              <a:rPr lang="en-US" dirty="0">
                <a:latin typeface="Impact" charset="0"/>
              </a:rPr>
            </a:br>
            <a:r>
              <a:rPr lang="en-US" dirty="0">
                <a:latin typeface="Impact" charset="0"/>
              </a:rPr>
              <a:t>REPRESSION </a:t>
            </a:r>
            <a:br>
              <a:rPr lang="en-US" dirty="0">
                <a:latin typeface="Impact" charset="0"/>
              </a:rPr>
            </a:br>
            <a:r>
              <a:rPr lang="en-US" sz="2400" b="1" dirty="0">
                <a:solidFill>
                  <a:srgbClr val="6A4623"/>
                </a:solidFill>
                <a:latin typeface="Arial Narrow" charset="0"/>
              </a:rPr>
              <a:t>Sleepy Lagoon Trial and Sailor </a:t>
            </a:r>
            <a:br>
              <a:rPr lang="en-US" sz="2400" b="1" dirty="0">
                <a:solidFill>
                  <a:srgbClr val="6A4623"/>
                </a:solidFill>
                <a:latin typeface="Arial Narrow" charset="0"/>
              </a:rPr>
            </a:br>
            <a:r>
              <a:rPr lang="en-US" sz="2400" b="1" dirty="0">
                <a:solidFill>
                  <a:srgbClr val="6A4623"/>
                </a:solidFill>
                <a:latin typeface="Arial Narrow" charset="0"/>
              </a:rPr>
              <a:t>(a.k.a. </a:t>
            </a:r>
            <a:r>
              <a:rPr lang="en-US" sz="2400" b="1" dirty="0" err="1">
                <a:solidFill>
                  <a:srgbClr val="6A4623"/>
                </a:solidFill>
                <a:latin typeface="Arial Narrow" charset="0"/>
              </a:rPr>
              <a:t>Zoot</a:t>
            </a:r>
            <a:r>
              <a:rPr lang="en-US" sz="2400" b="1" dirty="0">
                <a:solidFill>
                  <a:srgbClr val="6A4623"/>
                </a:solidFill>
                <a:latin typeface="Arial Narrow" charset="0"/>
              </a:rPr>
              <a:t> Suit) Riots </a:t>
            </a:r>
            <a:r>
              <a:rPr lang="en-US" sz="2400" dirty="0">
                <a:latin typeface="Impact" charset="0"/>
                <a:sym typeface="Zapf Dingbats" charset="2"/>
              </a:rPr>
              <a:t/>
            </a:r>
            <a:br>
              <a:rPr lang="en-US" sz="2400" dirty="0">
                <a:latin typeface="Impact" charset="0"/>
                <a:sym typeface="Zapf Dingbats" charset="2"/>
              </a:rPr>
            </a:br>
            <a:r>
              <a:rPr lang="en-US" sz="2400" dirty="0">
                <a:latin typeface="Impact" charset="0"/>
                <a:sym typeface="Zapf Dingbats" charset="2"/>
              </a:rPr>
              <a:t/>
            </a:r>
            <a:br>
              <a:rPr lang="en-US" sz="2400" dirty="0">
                <a:latin typeface="Impact" charset="0"/>
                <a:sym typeface="Zapf Dingbats" charset="2"/>
              </a:rPr>
            </a:br>
            <a:r>
              <a:rPr lang="en-US" sz="2400" b="1" dirty="0">
                <a:solidFill>
                  <a:schemeClr val="tx1"/>
                </a:solidFill>
                <a:latin typeface="Arial Narrow" charset="0"/>
                <a:sym typeface="Zapf Dingbats" charset="2"/>
              </a:rPr>
              <a:t>Internment of Japanese community; </a:t>
            </a:r>
            <a:br>
              <a:rPr lang="en-US" sz="2400" b="1" dirty="0">
                <a:solidFill>
                  <a:schemeClr val="tx1"/>
                </a:solidFill>
                <a:latin typeface="Arial Narrow" charset="0"/>
                <a:sym typeface="Zapf Dingbats" charset="2"/>
              </a:rPr>
            </a:br>
            <a:r>
              <a:rPr lang="en-US" sz="2400" b="1" dirty="0">
                <a:solidFill>
                  <a:schemeClr val="tx1"/>
                </a:solidFill>
                <a:latin typeface="Arial Narrow" charset="0"/>
                <a:sym typeface="Zapf Dingbats" charset="2"/>
              </a:rPr>
              <a:t>confiscation of all savings, businesses </a:t>
            </a:r>
            <a:br>
              <a:rPr lang="en-US" sz="2400" b="1" dirty="0">
                <a:solidFill>
                  <a:schemeClr val="tx1"/>
                </a:solidFill>
                <a:latin typeface="Arial Narrow" charset="0"/>
                <a:sym typeface="Zapf Dingbats" charset="2"/>
              </a:rPr>
            </a:br>
            <a:r>
              <a:rPr lang="en-US" sz="2400" b="1" dirty="0">
                <a:solidFill>
                  <a:schemeClr val="tx1"/>
                </a:solidFill>
                <a:latin typeface="Arial Narrow" charset="0"/>
                <a:sym typeface="Zapf Dingbats" charset="2"/>
              </a:rPr>
              <a:t>and property.</a:t>
            </a:r>
            <a:r>
              <a:rPr lang="en-US" sz="2400" dirty="0">
                <a:latin typeface="Arial Narrow" charset="0"/>
                <a:sym typeface="Zapf Dingbats" charset="2"/>
              </a:rPr>
              <a:t/>
            </a:r>
            <a:br>
              <a:rPr lang="en-US" sz="2400" dirty="0">
                <a:latin typeface="Arial Narrow" charset="0"/>
                <a:sym typeface="Zapf Dingbats" charset="2"/>
              </a:rPr>
            </a:br>
            <a:r>
              <a:rPr lang="en-US" sz="2400" dirty="0">
                <a:latin typeface="Arial Narrow" charset="0"/>
                <a:sym typeface="Zapf Dingbats" charset="2"/>
              </a:rPr>
              <a:t/>
            </a:r>
            <a:br>
              <a:rPr lang="en-US" sz="2400" dirty="0">
                <a:latin typeface="Arial Narrow" charset="0"/>
                <a:sym typeface="Zapf Dingbats" charset="2"/>
              </a:rPr>
            </a:br>
            <a:r>
              <a:rPr lang="en-US" sz="2400" b="1" dirty="0">
                <a:solidFill>
                  <a:srgbClr val="6A4623"/>
                </a:solidFill>
                <a:latin typeface="Arial Narrow" charset="0"/>
              </a:rPr>
              <a:t>U.S. launches the world’s first nuclear strike on Japan.</a:t>
            </a:r>
            <a:br>
              <a:rPr lang="en-US" sz="2400" b="1" dirty="0">
                <a:solidFill>
                  <a:srgbClr val="6A4623"/>
                </a:solidFill>
                <a:latin typeface="Arial Narrow" charset="0"/>
              </a:rPr>
            </a:br>
            <a:r>
              <a:rPr lang="en-US" sz="2400" b="1" dirty="0">
                <a:solidFill>
                  <a:srgbClr val="6A4623"/>
                </a:solidFill>
                <a:latin typeface="Arial Narrow" charset="0"/>
              </a:rPr>
              <a:t/>
            </a:r>
            <a:br>
              <a:rPr lang="en-US" sz="2400" b="1" dirty="0">
                <a:solidFill>
                  <a:srgbClr val="6A4623"/>
                </a:solidFill>
                <a:latin typeface="Arial Narrow" charset="0"/>
              </a:rPr>
            </a:br>
            <a:r>
              <a:rPr lang="en-US" sz="2400" b="1" dirty="0">
                <a:solidFill>
                  <a:schemeClr val="tx1"/>
                </a:solidFill>
                <a:latin typeface="Arial Narrow" charset="0"/>
                <a:sym typeface="Zapf Dingbats" charset="2"/>
              </a:rPr>
              <a:t>African American, Latino, Native American and Asian soldiers return home from the war to face same race discrimination including segregated schools and higher education.</a:t>
            </a:r>
            <a:endParaRPr lang="en-US" sz="3000" b="1" dirty="0">
              <a:solidFill>
                <a:schemeClr val="tx1"/>
              </a:solidFill>
              <a:latin typeface="Arial Narrow" charset="0"/>
              <a:sym typeface="Zapf Dingbats"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0-#ppt_w/2"/>
                                          </p:val>
                                        </p:tav>
                                        <p:tav tm="100000">
                                          <p:val>
                                            <p:strVal val="#ppt_x"/>
                                          </p:val>
                                        </p:tav>
                                      </p:tavLst>
                                    </p:anim>
                                    <p:anim calcmode="lin" valueType="num">
                                      <p:cBhvr additive="base">
                                        <p:cTn id="8" dur="500" fill="hold"/>
                                        <p:tgtEl>
                                          <p:spTgt spid="60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5257800" y="1447800"/>
            <a:ext cx="3505200" cy="914400"/>
          </a:xfrm>
          <a:solidFill>
            <a:srgbClr val="FFFFFF"/>
          </a:solidFill>
        </p:spPr>
        <p:txBody>
          <a:bodyPr/>
          <a:lstStyle/>
          <a:p>
            <a:pPr algn="l">
              <a:lnSpc>
                <a:spcPct val="90000"/>
              </a:lnSpc>
            </a:pPr>
            <a:r>
              <a:rPr lang="en-US" dirty="0">
                <a:solidFill>
                  <a:schemeClr val="bg2"/>
                </a:solidFill>
                <a:latin typeface="Impact" charset="0"/>
              </a:rPr>
              <a:t>SCHOOLS LOOK</a:t>
            </a:r>
            <a:br>
              <a:rPr lang="en-US" dirty="0">
                <a:solidFill>
                  <a:schemeClr val="bg2"/>
                </a:solidFill>
                <a:latin typeface="Impact" charset="0"/>
              </a:rPr>
            </a:br>
            <a:r>
              <a:rPr lang="en-US" dirty="0">
                <a:solidFill>
                  <a:schemeClr val="bg2"/>
                </a:solidFill>
                <a:latin typeface="Impact" charset="0"/>
              </a:rPr>
              <a:t>AND RUN LIKE PURITAN CHURCH</a:t>
            </a:r>
            <a:endParaRPr lang="en-US" dirty="0"/>
          </a:p>
        </p:txBody>
      </p:sp>
      <p:sp>
        <p:nvSpPr>
          <p:cNvPr id="160771" name="Text Box 3"/>
          <p:cNvSpPr txBox="1">
            <a:spLocks noChangeArrowheads="1"/>
          </p:cNvSpPr>
          <p:nvPr/>
        </p:nvSpPr>
        <p:spPr bwMode="auto">
          <a:xfrm>
            <a:off x="5257800" y="3136900"/>
            <a:ext cx="3657600" cy="29591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1">
              <a:latin typeface="Arial Narrow" charset="0"/>
              <a:sym typeface="Zapf Dingbats" charset="2"/>
            </a:endParaRPr>
          </a:p>
          <a:p>
            <a:pPr algn="just">
              <a:spcBef>
                <a:spcPct val="50000"/>
              </a:spcBef>
            </a:pPr>
            <a:r>
              <a:rPr lang="en-US" sz="1900">
                <a:solidFill>
                  <a:srgbClr val="FF8000"/>
                </a:solidFill>
                <a:latin typeface="Impact" charset="0"/>
              </a:rPr>
              <a:t>Teachers established as all-knowing, and students as empty vessels.</a:t>
            </a:r>
            <a:r>
              <a:rPr lang="en-US" sz="1900" b="1">
                <a:latin typeface="Arial Narrow" charset="0"/>
              </a:rPr>
              <a:t> The system of an instructor lecturing from the front of a class, with students sitting in stiff rows and memorizing information rather than building critical thinking skills, remains the norm to this day.</a:t>
            </a:r>
            <a:br>
              <a:rPr lang="en-US" sz="1900" b="1">
                <a:latin typeface="Arial Narrow" charset="0"/>
              </a:rPr>
            </a:br>
            <a:endParaRPr lang="en-US" sz="1900" b="1">
              <a:latin typeface="Arial Narrow" charset="0"/>
            </a:endParaRPr>
          </a:p>
        </p:txBody>
      </p:sp>
      <p:pic>
        <p:nvPicPr>
          <p:cNvPr id="160773" name="Picture 5" descr="Picture 12"/>
          <p:cNvPicPr>
            <a:picLocks noChangeAspect="1" noChangeArrowheads="1"/>
          </p:cNvPicPr>
          <p:nvPr/>
        </p:nvPicPr>
        <p:blipFill>
          <a:blip r:embed="rId3"/>
          <a:srcRect/>
          <a:stretch>
            <a:fillRect/>
          </a:stretch>
        </p:blipFill>
        <p:spPr bwMode="auto">
          <a:xfrm>
            <a:off x="228600" y="152400"/>
            <a:ext cx="4749800" cy="3136900"/>
          </a:xfrm>
          <a:prstGeom prst="rect">
            <a:avLst/>
          </a:prstGeom>
          <a:noFill/>
        </p:spPr>
      </p:pic>
      <p:pic>
        <p:nvPicPr>
          <p:cNvPr id="160774" name="Picture 6" descr="Picture 13"/>
          <p:cNvPicPr>
            <a:picLocks noChangeAspect="1" noChangeArrowheads="1"/>
          </p:cNvPicPr>
          <p:nvPr/>
        </p:nvPicPr>
        <p:blipFill>
          <a:blip r:embed="rId4"/>
          <a:srcRect/>
          <a:stretch>
            <a:fillRect/>
          </a:stretch>
        </p:blipFill>
        <p:spPr bwMode="auto">
          <a:xfrm>
            <a:off x="228600" y="3390900"/>
            <a:ext cx="4724400" cy="329882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a:srcRect/>
          <a:stretch>
            <a:fillRect/>
          </a:stretch>
        </p:blipFill>
        <p:spPr bwMode="auto">
          <a:xfrm>
            <a:off x="0" y="0"/>
            <a:ext cx="4006850" cy="6858000"/>
          </a:xfrm>
          <a:prstGeom prst="rect">
            <a:avLst/>
          </a:prstGeom>
          <a:noFill/>
        </p:spPr>
      </p:pic>
      <p:sp>
        <p:nvSpPr>
          <p:cNvPr id="82948" name="Text Box 4"/>
          <p:cNvSpPr txBox="1">
            <a:spLocks noChangeArrowheads="1"/>
          </p:cNvSpPr>
          <p:nvPr/>
        </p:nvSpPr>
        <p:spPr bwMode="auto">
          <a:xfrm>
            <a:off x="4114800" y="228600"/>
            <a:ext cx="4724400" cy="6299200"/>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en-US" b="1">
                <a:latin typeface="Arial Narrow" charset="0"/>
              </a:rPr>
              <a:t>With World War II over and a prosperous post-war economy, youth are once again disposable, feared and made to look like villains.  Films show youth as violent criminals. Popular youth culture gives rise to industry theft of R&amp;B and bluegrass/mountain music to establish Rock and Roll.   Educators, government,  and sociologists  begin labeling youth based on pathologies, including terms like school drop out. </a:t>
            </a:r>
            <a:r>
              <a:rPr lang="en-US" b="1">
                <a:solidFill>
                  <a:srgbClr val="FF8000"/>
                </a:solidFill>
                <a:latin typeface="Arial Narrow" charset="0"/>
              </a:rPr>
              <a:t>Creation of youth prevention and intervention professions, gang and street outreach programs, expansion of youth farms, reform schools and juvenile prisons.</a:t>
            </a:r>
            <a:endParaRPr lang="en-US">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a:srcRect/>
          <a:stretch>
            <a:fillRect/>
          </a:stretch>
        </p:blipFill>
        <p:spPr bwMode="auto">
          <a:xfrm>
            <a:off x="0" y="-293688"/>
            <a:ext cx="9144000" cy="5889626"/>
          </a:xfrm>
          <a:prstGeom prst="rect">
            <a:avLst/>
          </a:prstGeom>
          <a:noFill/>
        </p:spPr>
      </p:pic>
      <p:sp>
        <p:nvSpPr>
          <p:cNvPr id="48132" name="Text Box 4"/>
          <p:cNvSpPr txBox="1">
            <a:spLocks noChangeArrowheads="1"/>
          </p:cNvSpPr>
          <p:nvPr/>
        </p:nvSpPr>
        <p:spPr bwMode="auto">
          <a:xfrm>
            <a:off x="0" y="5334000"/>
            <a:ext cx="9144000" cy="1558925"/>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sz="1600" b="1">
                <a:latin typeface="Impact" charset="0"/>
                <a:sym typeface="Zapf Dingbats" charset="2"/>
              </a:rPr>
              <a:t>&gt; </a:t>
            </a:r>
            <a:r>
              <a:rPr lang="en-US" sz="1600" b="1">
                <a:latin typeface="Arial Narrow" charset="0"/>
              </a:rPr>
              <a:t>House Un-American Activities Committee leads to firing and blacklisting of thousands of teachers; requires teachers nationwide to take loyalty oaths . </a:t>
            </a:r>
            <a:r>
              <a:rPr lang="en-US" sz="1600" b="1">
                <a:latin typeface="Impact" charset="0"/>
                <a:sym typeface="Zapf Dingbats" charset="2"/>
              </a:rPr>
              <a:t>&gt;</a:t>
            </a:r>
            <a:r>
              <a:rPr lang="en-US" sz="1600" b="1">
                <a:solidFill>
                  <a:srgbClr val="FF8000"/>
                </a:solidFill>
                <a:latin typeface="Impact" charset="0"/>
                <a:sym typeface="Zapf Dingbats" charset="2"/>
              </a:rPr>
              <a:t> </a:t>
            </a:r>
            <a:r>
              <a:rPr lang="en-US" sz="1600" b="1">
                <a:solidFill>
                  <a:srgbClr val="FF8000"/>
                </a:solidFill>
                <a:latin typeface="Arial Narrow" charset="0"/>
                <a:sym typeface="Zapf Dingbats" charset="2"/>
              </a:rPr>
              <a:t>U.S. invades Dominican Republic, Korea and sends “advisors” into Vietnam. </a:t>
            </a:r>
            <a:r>
              <a:rPr lang="en-US" sz="1600" b="1">
                <a:solidFill>
                  <a:srgbClr val="6A4623"/>
                </a:solidFill>
                <a:latin typeface="Arial Narrow" charset="0"/>
                <a:sym typeface="Zapf Dingbats" charset="2"/>
              </a:rPr>
              <a:t> </a:t>
            </a:r>
            <a:r>
              <a:rPr lang="en-US" sz="1600" b="1">
                <a:solidFill>
                  <a:srgbClr val="FF8000"/>
                </a:solidFill>
                <a:latin typeface="Arial Narrow" charset="0"/>
                <a:sym typeface="Zapf Dingbats" charset="2"/>
              </a:rPr>
              <a:t>First atomic submarine is launched.</a:t>
            </a:r>
            <a:r>
              <a:rPr lang="en-US" sz="1600">
                <a:solidFill>
                  <a:srgbClr val="6A4623"/>
                </a:solidFill>
                <a:latin typeface="Impact" charset="0"/>
              </a:rPr>
              <a:t> </a:t>
            </a:r>
            <a:r>
              <a:rPr lang="en-US" sz="1600">
                <a:latin typeface="Impact" charset="0"/>
              </a:rPr>
              <a:t>Cold War and Domino Theory in full effect.</a:t>
            </a:r>
            <a:r>
              <a:rPr lang="en-US" sz="1600">
                <a:solidFill>
                  <a:srgbClr val="6A4623"/>
                </a:solidFill>
                <a:latin typeface="Impact" charset="0"/>
              </a:rPr>
              <a:t> </a:t>
            </a:r>
            <a:r>
              <a:rPr lang="en-US" sz="1600" b="1">
                <a:latin typeface="Impact" charset="0"/>
                <a:sym typeface="Zapf Dingbats" charset="2"/>
              </a:rPr>
              <a:t>&gt; </a:t>
            </a:r>
            <a:r>
              <a:rPr lang="en-US" sz="1600" b="1">
                <a:latin typeface="Arial Narrow" charset="0"/>
                <a:sym typeface="Zapf Dingbats" charset="2"/>
              </a:rPr>
              <a:t>School children practice nuclear bomb drills, wear dog tags, and Americans build bomb shelters in public schools and suburban back yards. </a:t>
            </a:r>
            <a:r>
              <a:rPr lang="en-US" sz="1600" b="1">
                <a:latin typeface="Impact" charset="0"/>
                <a:sym typeface="Zapf Dingbats" charset="2"/>
              </a:rPr>
              <a:t>&gt;</a:t>
            </a:r>
            <a:r>
              <a:rPr lang="en-US" sz="1600" b="1">
                <a:solidFill>
                  <a:srgbClr val="FF8000"/>
                </a:solidFill>
                <a:latin typeface="Impact" charset="0"/>
                <a:sym typeface="Zapf Dingbats" charset="2"/>
              </a:rPr>
              <a:t> </a:t>
            </a:r>
            <a:r>
              <a:rPr lang="en-US" sz="1600" b="1">
                <a:solidFill>
                  <a:srgbClr val="FF8000"/>
                </a:solidFill>
                <a:latin typeface="Arial Narrow" charset="0"/>
                <a:sym typeface="Zapf Dingbats" charset="2"/>
              </a:rPr>
              <a:t>Russians launch Sputnik and U.S. panics -founds NASA and invests millions in math and science instruction for public schools. </a:t>
            </a:r>
            <a:endParaRPr lang="en-US" sz="1600" b="1">
              <a:latin typeface="Arial Narrow" charset="0"/>
              <a:sym typeface="Zapf Dingbats" charset="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6" name="Picture 8"/>
          <p:cNvPicPr>
            <a:picLocks noChangeAspect="1" noChangeArrowheads="1"/>
          </p:cNvPicPr>
          <p:nvPr/>
        </p:nvPicPr>
        <p:blipFill>
          <a:blip r:embed="rId3"/>
          <a:srcRect/>
          <a:stretch>
            <a:fillRect/>
          </a:stretch>
        </p:blipFill>
        <p:spPr bwMode="auto">
          <a:xfrm>
            <a:off x="304800" y="152400"/>
            <a:ext cx="8534400" cy="6481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p:cNvPicPr>
            <a:picLocks noChangeAspect="1" noChangeArrowheads="1"/>
          </p:cNvPicPr>
          <p:nvPr/>
        </p:nvPicPr>
        <p:blipFill>
          <a:blip r:embed="rId3"/>
          <a:srcRect/>
          <a:stretch>
            <a:fillRect/>
          </a:stretch>
        </p:blipFill>
        <p:spPr bwMode="auto">
          <a:xfrm>
            <a:off x="152400" y="1143000"/>
            <a:ext cx="3292475" cy="4572000"/>
          </a:xfrm>
          <a:prstGeom prst="rect">
            <a:avLst/>
          </a:prstGeom>
          <a:noFill/>
          <a:ln w="9525">
            <a:noFill/>
            <a:miter lim="800000"/>
            <a:headEnd/>
            <a:tailEnd/>
          </a:ln>
          <a:effectLst/>
        </p:spPr>
      </p:pic>
      <p:pic>
        <p:nvPicPr>
          <p:cNvPr id="254983" name="Picture 7"/>
          <p:cNvPicPr>
            <a:picLocks noChangeAspect="1" noChangeArrowheads="1"/>
          </p:cNvPicPr>
          <p:nvPr/>
        </p:nvPicPr>
        <p:blipFill>
          <a:blip r:embed="rId4"/>
          <a:srcRect t="14999"/>
          <a:stretch>
            <a:fillRect/>
          </a:stretch>
        </p:blipFill>
        <p:spPr bwMode="auto">
          <a:xfrm>
            <a:off x="3505200" y="1143000"/>
            <a:ext cx="5486400" cy="3743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p:cNvPicPr>
            <a:picLocks noChangeAspect="1" noChangeArrowheads="1"/>
          </p:cNvPicPr>
          <p:nvPr/>
        </p:nvPicPr>
        <p:blipFill>
          <a:blip r:embed="rId3"/>
          <a:srcRect/>
          <a:stretch>
            <a:fillRect/>
          </a:stretch>
        </p:blipFill>
        <p:spPr bwMode="auto">
          <a:xfrm>
            <a:off x="228600" y="1981200"/>
            <a:ext cx="4572000" cy="2100263"/>
          </a:xfrm>
          <a:prstGeom prst="rect">
            <a:avLst/>
          </a:prstGeom>
          <a:noFill/>
          <a:ln w="9525">
            <a:noFill/>
            <a:miter lim="800000"/>
            <a:headEnd/>
            <a:tailEnd/>
          </a:ln>
          <a:effectLst/>
        </p:spPr>
      </p:pic>
      <p:pic>
        <p:nvPicPr>
          <p:cNvPr id="271365" name="Picture 5"/>
          <p:cNvPicPr>
            <a:picLocks noChangeAspect="1" noChangeArrowheads="1"/>
          </p:cNvPicPr>
          <p:nvPr/>
        </p:nvPicPr>
        <p:blipFill>
          <a:blip r:embed="rId4"/>
          <a:srcRect/>
          <a:stretch>
            <a:fillRect/>
          </a:stretch>
        </p:blipFill>
        <p:spPr bwMode="auto">
          <a:xfrm>
            <a:off x="5029200" y="1981200"/>
            <a:ext cx="3810000" cy="294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5" name="Picture 3"/>
          <p:cNvPicPr>
            <a:picLocks noChangeAspect="1" noChangeArrowheads="1"/>
          </p:cNvPicPr>
          <p:nvPr/>
        </p:nvPicPr>
        <p:blipFill>
          <a:blip r:embed="rId3"/>
          <a:srcRect/>
          <a:stretch>
            <a:fillRect/>
          </a:stretch>
        </p:blipFill>
        <p:spPr bwMode="auto">
          <a:xfrm>
            <a:off x="1371600" y="558800"/>
            <a:ext cx="6248400" cy="568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1" name="Picture 3"/>
          <p:cNvPicPr>
            <a:picLocks noChangeAspect="1" noChangeArrowheads="1"/>
          </p:cNvPicPr>
          <p:nvPr/>
        </p:nvPicPr>
        <p:blipFill>
          <a:blip r:embed="rId3"/>
          <a:srcRect/>
          <a:stretch>
            <a:fillRect/>
          </a:stretch>
        </p:blipFill>
        <p:spPr bwMode="auto">
          <a:xfrm>
            <a:off x="228600" y="76200"/>
            <a:ext cx="3505200" cy="2336800"/>
          </a:xfrm>
          <a:prstGeom prst="rect">
            <a:avLst/>
          </a:prstGeom>
          <a:noFill/>
          <a:ln w="9525">
            <a:noFill/>
            <a:miter lim="800000"/>
            <a:headEnd/>
            <a:tailEnd/>
          </a:ln>
          <a:effectLst/>
        </p:spPr>
      </p:pic>
      <p:pic>
        <p:nvPicPr>
          <p:cNvPr id="263172" name="Picture 4"/>
          <p:cNvPicPr>
            <a:picLocks noChangeAspect="1" noChangeArrowheads="1"/>
          </p:cNvPicPr>
          <p:nvPr/>
        </p:nvPicPr>
        <p:blipFill>
          <a:blip r:embed="rId4"/>
          <a:srcRect b="19672"/>
          <a:stretch>
            <a:fillRect/>
          </a:stretch>
        </p:blipFill>
        <p:spPr bwMode="auto">
          <a:xfrm>
            <a:off x="228600" y="4876800"/>
            <a:ext cx="3505200" cy="1866900"/>
          </a:xfrm>
          <a:prstGeom prst="rect">
            <a:avLst/>
          </a:prstGeom>
          <a:noFill/>
          <a:ln w="9525">
            <a:noFill/>
            <a:miter lim="800000"/>
            <a:headEnd/>
            <a:tailEnd/>
          </a:ln>
          <a:effectLst/>
        </p:spPr>
      </p:pic>
      <p:pic>
        <p:nvPicPr>
          <p:cNvPr id="263173" name="Picture 5"/>
          <p:cNvPicPr>
            <a:picLocks noChangeAspect="1" noChangeArrowheads="1"/>
          </p:cNvPicPr>
          <p:nvPr/>
        </p:nvPicPr>
        <p:blipFill>
          <a:blip r:embed="rId5"/>
          <a:srcRect b="17911"/>
          <a:stretch>
            <a:fillRect/>
          </a:stretch>
        </p:blipFill>
        <p:spPr bwMode="auto">
          <a:xfrm>
            <a:off x="228600" y="2495550"/>
            <a:ext cx="3505200" cy="2305050"/>
          </a:xfrm>
          <a:prstGeom prst="rect">
            <a:avLst/>
          </a:prstGeom>
          <a:noFill/>
          <a:ln w="9525">
            <a:noFill/>
            <a:miter lim="800000"/>
            <a:headEnd/>
            <a:tailEnd/>
          </a:ln>
          <a:effectLst/>
        </p:spPr>
      </p:pic>
      <p:sp>
        <p:nvSpPr>
          <p:cNvPr id="263174" name="Text Box 6"/>
          <p:cNvSpPr txBox="1">
            <a:spLocks noChangeArrowheads="1"/>
          </p:cNvSpPr>
          <p:nvPr/>
        </p:nvSpPr>
        <p:spPr bwMode="auto">
          <a:xfrm>
            <a:off x="3962400" y="330200"/>
            <a:ext cx="4724400" cy="60706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b="1">
                <a:latin typeface="Arial Narrow" charset="0"/>
              </a:rPr>
              <a:t>After the student-led Civil Rights, Black and Brown Power, American Indian and anti-war movements of the 1950s, 1960s, and early 70s, </a:t>
            </a:r>
            <a:r>
              <a:rPr lang="en-US" sz="2800" b="1">
                <a:solidFill>
                  <a:srgbClr val="FF8000"/>
                </a:solidFill>
                <a:latin typeface="Arial Narrow" charset="0"/>
              </a:rPr>
              <a:t>Richard Nixon’s law and order backlash inspired a return to traditional education aimed at the “three Rs,” harsh discipline, discouragement of free speech in schools </a:t>
            </a:r>
            <a:r>
              <a:rPr lang="en-US" sz="2800" b="1" i="1">
                <a:solidFill>
                  <a:srgbClr val="FF8000"/>
                </a:solidFill>
                <a:latin typeface="Arial Narrow" charset="0"/>
              </a:rPr>
              <a:t>including censoring or eliminating student newspapers</a:t>
            </a:r>
            <a:r>
              <a:rPr lang="en-US" sz="2800" b="1">
                <a:solidFill>
                  <a:srgbClr val="FF8000"/>
                </a:solidFill>
                <a:latin typeface="Arial Narrow" charset="0"/>
              </a:rPr>
              <a:t>,  and discouraging classroom discussion and debate.</a:t>
            </a:r>
            <a:endParaRPr lang="en-US" sz="2800">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7" name="Text Box 5"/>
          <p:cNvSpPr txBox="1">
            <a:spLocks noChangeArrowheads="1"/>
          </p:cNvSpPr>
          <p:nvPr/>
        </p:nvSpPr>
        <p:spPr bwMode="auto">
          <a:xfrm>
            <a:off x="6629400" y="330200"/>
            <a:ext cx="2057400" cy="5934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Narrow" charset="0"/>
              </a:rPr>
              <a:t>With the end to a mandatory  draft after the Vietnam War, the military expanded JROTCs and recruitment on high school campuses in poor and working class communities.  </a:t>
            </a:r>
            <a:r>
              <a:rPr lang="en-US" b="1" i="1">
                <a:solidFill>
                  <a:srgbClr val="FF8000"/>
                </a:solidFill>
                <a:latin typeface="Arial Narrow" charset="0"/>
              </a:rPr>
              <a:t>The draft was replaced by the poverty draft.</a:t>
            </a:r>
            <a:endParaRPr lang="en-US">
              <a:solidFill>
                <a:srgbClr val="FF0000"/>
              </a:solidFill>
            </a:endParaRPr>
          </a:p>
        </p:txBody>
      </p:sp>
      <p:pic>
        <p:nvPicPr>
          <p:cNvPr id="269318" name="Picture 6"/>
          <p:cNvPicPr>
            <a:picLocks noChangeAspect="1" noChangeArrowheads="1"/>
          </p:cNvPicPr>
          <p:nvPr/>
        </p:nvPicPr>
        <p:blipFill>
          <a:blip r:embed="rId3"/>
          <a:srcRect/>
          <a:stretch>
            <a:fillRect/>
          </a:stretch>
        </p:blipFill>
        <p:spPr bwMode="auto">
          <a:xfrm>
            <a:off x="673100" y="381000"/>
            <a:ext cx="56515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35" name="Picture 19"/>
          <p:cNvPicPr>
            <a:picLocks noChangeAspect="1" noChangeArrowheads="1"/>
          </p:cNvPicPr>
          <p:nvPr/>
        </p:nvPicPr>
        <p:blipFill>
          <a:blip r:embed="rId3"/>
          <a:srcRect/>
          <a:stretch>
            <a:fillRect/>
          </a:stretch>
        </p:blipFill>
        <p:spPr bwMode="auto">
          <a:xfrm>
            <a:off x="3200400" y="762000"/>
            <a:ext cx="825500" cy="1066800"/>
          </a:xfrm>
          <a:prstGeom prst="rect">
            <a:avLst/>
          </a:prstGeom>
          <a:noFill/>
          <a:ln w="9525">
            <a:noFill/>
            <a:miter lim="800000"/>
            <a:headEnd/>
            <a:tailEnd/>
          </a:ln>
          <a:effectLst/>
        </p:spPr>
      </p:pic>
      <p:pic>
        <p:nvPicPr>
          <p:cNvPr id="265236" name="Picture 20"/>
          <p:cNvPicPr>
            <a:picLocks noChangeAspect="1" noChangeArrowheads="1"/>
          </p:cNvPicPr>
          <p:nvPr/>
        </p:nvPicPr>
        <p:blipFill>
          <a:blip r:embed="rId4"/>
          <a:srcRect/>
          <a:stretch>
            <a:fillRect/>
          </a:stretch>
        </p:blipFill>
        <p:spPr bwMode="auto">
          <a:xfrm>
            <a:off x="152400" y="0"/>
            <a:ext cx="8763000" cy="6769100"/>
          </a:xfrm>
          <a:prstGeom prst="rect">
            <a:avLst/>
          </a:prstGeom>
          <a:noFill/>
          <a:ln w="9525">
            <a:noFill/>
            <a:miter lim="800000"/>
            <a:headEnd/>
            <a:tailEnd/>
          </a:ln>
          <a:effectLst/>
        </p:spPr>
      </p:pic>
      <p:sp>
        <p:nvSpPr>
          <p:cNvPr id="265237" name="Text Box 21"/>
          <p:cNvSpPr txBox="1">
            <a:spLocks noChangeArrowheads="1"/>
          </p:cNvSpPr>
          <p:nvPr/>
        </p:nvSpPr>
        <p:spPr bwMode="auto">
          <a:xfrm>
            <a:off x="6629400" y="1066800"/>
            <a:ext cx="1828800" cy="701675"/>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sz="4000">
                <a:latin typeface="Impact" charset="0"/>
              </a:rPr>
              <a:t>2010</a:t>
            </a: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3"/>
          <a:srcRect/>
          <a:stretch>
            <a:fillRect/>
          </a:stretch>
        </p:blipFill>
        <p:spPr bwMode="auto">
          <a:xfrm>
            <a:off x="4635500" y="3589338"/>
            <a:ext cx="4279900" cy="2811462"/>
          </a:xfrm>
          <a:prstGeom prst="rect">
            <a:avLst/>
          </a:prstGeom>
          <a:noFill/>
          <a:ln w="9525">
            <a:noFill/>
            <a:miter lim="800000"/>
            <a:headEnd/>
            <a:tailEnd/>
          </a:ln>
          <a:effectLst/>
        </p:spPr>
      </p:pic>
      <p:sp>
        <p:nvSpPr>
          <p:cNvPr id="267267" name="Text Box 3"/>
          <p:cNvSpPr txBox="1">
            <a:spLocks noChangeArrowheads="1"/>
          </p:cNvSpPr>
          <p:nvPr/>
        </p:nvSpPr>
        <p:spPr bwMode="auto">
          <a:xfrm>
            <a:off x="5486400" y="6445250"/>
            <a:ext cx="3505200" cy="336550"/>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sz="1600"/>
              <a:t>Northwest HS, Clarksville, Tennessee</a:t>
            </a:r>
            <a:endParaRPr lang="en-US" sz="1800"/>
          </a:p>
        </p:txBody>
      </p:sp>
      <p:sp>
        <p:nvSpPr>
          <p:cNvPr id="267268" name="Text Box 4"/>
          <p:cNvSpPr txBox="1">
            <a:spLocks noChangeArrowheads="1"/>
          </p:cNvSpPr>
          <p:nvPr/>
        </p:nvSpPr>
        <p:spPr bwMode="auto">
          <a:xfrm>
            <a:off x="5257800" y="3016250"/>
            <a:ext cx="3505200" cy="336550"/>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sz="1600"/>
              <a:t>Granbury HS, Granbury, Texas </a:t>
            </a:r>
            <a:endParaRPr lang="en-US" sz="1800"/>
          </a:p>
        </p:txBody>
      </p:sp>
      <p:sp>
        <p:nvSpPr>
          <p:cNvPr id="267269" name="Text Box 5"/>
          <p:cNvSpPr txBox="1">
            <a:spLocks noChangeArrowheads="1"/>
          </p:cNvSpPr>
          <p:nvPr/>
        </p:nvSpPr>
        <p:spPr bwMode="auto">
          <a:xfrm>
            <a:off x="152400" y="6445250"/>
            <a:ext cx="3505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Chaparral HS, San Diego, CA</a:t>
            </a:r>
          </a:p>
        </p:txBody>
      </p:sp>
      <p:pic>
        <p:nvPicPr>
          <p:cNvPr id="267270" name="Picture 6"/>
          <p:cNvPicPr>
            <a:picLocks noChangeAspect="1" noChangeArrowheads="1"/>
          </p:cNvPicPr>
          <p:nvPr/>
        </p:nvPicPr>
        <p:blipFill>
          <a:blip r:embed="rId4"/>
          <a:srcRect/>
          <a:stretch>
            <a:fillRect/>
          </a:stretch>
        </p:blipFill>
        <p:spPr bwMode="auto">
          <a:xfrm>
            <a:off x="4470400" y="173038"/>
            <a:ext cx="4368800" cy="2722562"/>
          </a:xfrm>
          <a:prstGeom prst="rect">
            <a:avLst/>
          </a:prstGeom>
          <a:noFill/>
          <a:ln w="9525">
            <a:noFill/>
            <a:miter lim="800000"/>
            <a:headEnd/>
            <a:tailEnd/>
          </a:ln>
          <a:effectLst/>
        </p:spPr>
      </p:pic>
      <p:pic>
        <p:nvPicPr>
          <p:cNvPr id="267272" name="Picture 8"/>
          <p:cNvPicPr>
            <a:picLocks noChangeAspect="1" noChangeArrowheads="1"/>
          </p:cNvPicPr>
          <p:nvPr/>
        </p:nvPicPr>
        <p:blipFill>
          <a:blip r:embed="rId5"/>
          <a:srcRect/>
          <a:stretch>
            <a:fillRect/>
          </a:stretch>
        </p:blipFill>
        <p:spPr bwMode="auto">
          <a:xfrm>
            <a:off x="228600" y="3257550"/>
            <a:ext cx="4191000" cy="3143250"/>
          </a:xfrm>
          <a:prstGeom prst="rect">
            <a:avLst/>
          </a:prstGeom>
          <a:noFill/>
          <a:ln w="9525">
            <a:noFill/>
            <a:miter lim="800000"/>
            <a:headEnd/>
            <a:tailEnd/>
          </a:ln>
          <a:effectLst/>
        </p:spPr>
      </p:pic>
      <p:pic>
        <p:nvPicPr>
          <p:cNvPr id="267273" name="Picture 9"/>
          <p:cNvPicPr>
            <a:picLocks noChangeAspect="1" noChangeArrowheads="1"/>
          </p:cNvPicPr>
          <p:nvPr/>
        </p:nvPicPr>
        <p:blipFill>
          <a:blip r:embed="rId6"/>
          <a:srcRect/>
          <a:stretch>
            <a:fillRect/>
          </a:stretch>
        </p:blipFill>
        <p:spPr bwMode="auto">
          <a:xfrm>
            <a:off x="228600" y="228600"/>
            <a:ext cx="3505200" cy="2625725"/>
          </a:xfrm>
          <a:prstGeom prst="rect">
            <a:avLst/>
          </a:prstGeom>
          <a:noFill/>
          <a:ln w="9525">
            <a:noFill/>
            <a:miter lim="800000"/>
            <a:headEnd/>
            <a:tailEnd/>
          </a:ln>
          <a:effectLst/>
        </p:spPr>
      </p:pic>
      <p:sp>
        <p:nvSpPr>
          <p:cNvPr id="267274" name="Text Box 10"/>
          <p:cNvSpPr txBox="1">
            <a:spLocks noChangeArrowheads="1"/>
          </p:cNvSpPr>
          <p:nvPr/>
        </p:nvSpPr>
        <p:spPr bwMode="auto">
          <a:xfrm>
            <a:off x="152400" y="2863850"/>
            <a:ext cx="3505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LAUSD JROTC, Los Angeles, CA </a:t>
            </a:r>
            <a:endParaRPr lang="en-US" sz="1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5257800" y="1143000"/>
            <a:ext cx="3505200" cy="914400"/>
          </a:xfrm>
          <a:solidFill>
            <a:srgbClr val="FFFFFF"/>
          </a:solidFill>
        </p:spPr>
        <p:txBody>
          <a:bodyPr/>
          <a:lstStyle/>
          <a:p>
            <a:pPr algn="l">
              <a:lnSpc>
                <a:spcPct val="90000"/>
              </a:lnSpc>
            </a:pPr>
            <a:r>
              <a:rPr lang="en-US">
                <a:solidFill>
                  <a:schemeClr val="bg2"/>
                </a:solidFill>
                <a:latin typeface="Impact" charset="0"/>
              </a:rPr>
              <a:t>MYTH OF SEPARATION OF CHURCH AND STATE</a:t>
            </a:r>
            <a:endParaRPr lang="en-US"/>
          </a:p>
        </p:txBody>
      </p:sp>
      <p:sp>
        <p:nvSpPr>
          <p:cNvPr id="166915" name="Text Box 3"/>
          <p:cNvSpPr txBox="1">
            <a:spLocks noChangeArrowheads="1"/>
          </p:cNvSpPr>
          <p:nvPr/>
        </p:nvSpPr>
        <p:spPr bwMode="auto">
          <a:xfrm>
            <a:off x="5257800" y="2743200"/>
            <a:ext cx="3657600" cy="4162678"/>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1" dirty="0">
              <a:latin typeface="Arial Narrow" charset="0"/>
              <a:sym typeface="Zapf Dingbats" charset="2"/>
            </a:endParaRPr>
          </a:p>
          <a:p>
            <a:pPr algn="just">
              <a:spcBef>
                <a:spcPct val="50000"/>
              </a:spcBef>
            </a:pPr>
            <a:r>
              <a:rPr lang="en-US" sz="1900" dirty="0">
                <a:solidFill>
                  <a:srgbClr val="FF8000"/>
                </a:solidFill>
                <a:latin typeface="Impact" charset="0"/>
              </a:rPr>
              <a:t>Roger Williams,</a:t>
            </a:r>
            <a:r>
              <a:rPr lang="en-US" sz="1900" b="1" dirty="0">
                <a:latin typeface="Arial Narrow" charset="0"/>
              </a:rPr>
              <a:t> a strict Puritan, argued for the separation, but never intended to limit religious teaching in public school classrooms. He believed that the ruling elite in the Massachusetts colony were be-coming </a:t>
            </a:r>
            <a:r>
              <a:rPr lang="en-US" sz="1900" b="1" dirty="0" smtClean="0">
                <a:latin typeface="Arial Narrow" charset="0"/>
              </a:rPr>
              <a:t>too </a:t>
            </a:r>
            <a:r>
              <a:rPr lang="en-US" sz="1900" b="1" dirty="0">
                <a:latin typeface="Arial Narrow" charset="0"/>
              </a:rPr>
              <a:t>involved in determining who could vote based on how close they were to God.  The Separation Doctrine was originally intended to insure that only God could determine who was close to him.</a:t>
            </a:r>
            <a:br>
              <a:rPr lang="en-US" sz="1900" b="1" dirty="0">
                <a:latin typeface="Arial Narrow" charset="0"/>
              </a:rPr>
            </a:br>
            <a:endParaRPr lang="en-US" sz="1900" b="1" dirty="0">
              <a:latin typeface="Arial Narrow" charset="0"/>
            </a:endParaRPr>
          </a:p>
        </p:txBody>
      </p:sp>
      <p:pic>
        <p:nvPicPr>
          <p:cNvPr id="166916" name="Picture 4" descr="Roger Williams 2"/>
          <p:cNvPicPr>
            <a:picLocks noChangeAspect="1" noChangeArrowheads="1"/>
          </p:cNvPicPr>
          <p:nvPr/>
        </p:nvPicPr>
        <p:blipFill>
          <a:blip r:embed="rId3"/>
          <a:srcRect/>
          <a:stretch>
            <a:fillRect/>
          </a:stretch>
        </p:blipFill>
        <p:spPr bwMode="auto">
          <a:xfrm>
            <a:off x="228600" y="457200"/>
            <a:ext cx="4873625" cy="59436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10" name="Picture 2" descr="Reagan"/>
          <p:cNvPicPr>
            <a:picLocks noChangeAspect="1" noChangeArrowheads="1"/>
          </p:cNvPicPr>
          <p:nvPr/>
        </p:nvPicPr>
        <p:blipFill>
          <a:blip r:embed="rId3"/>
          <a:srcRect/>
          <a:stretch>
            <a:fillRect/>
          </a:stretch>
        </p:blipFill>
        <p:spPr bwMode="auto">
          <a:xfrm>
            <a:off x="-304800" y="0"/>
            <a:ext cx="5575300" cy="7162800"/>
          </a:xfrm>
          <a:prstGeom prst="rect">
            <a:avLst/>
          </a:prstGeom>
          <a:noFill/>
        </p:spPr>
      </p:pic>
      <p:sp>
        <p:nvSpPr>
          <p:cNvPr id="222211" name="Rectangle 3"/>
          <p:cNvSpPr>
            <a:spLocks noGrp="1" noChangeArrowheads="1"/>
          </p:cNvSpPr>
          <p:nvPr>
            <p:ph type="title"/>
          </p:nvPr>
        </p:nvSpPr>
        <p:spPr>
          <a:xfrm>
            <a:off x="5257800" y="76200"/>
            <a:ext cx="3810000" cy="6858000"/>
          </a:xfrm>
        </p:spPr>
        <p:txBody>
          <a:bodyPr/>
          <a:lstStyle/>
          <a:p>
            <a:pPr algn="l">
              <a:lnSpc>
                <a:spcPct val="90000"/>
              </a:lnSpc>
            </a:pPr>
            <a:r>
              <a:rPr lang="en-US" sz="2000">
                <a:solidFill>
                  <a:schemeClr val="accent2"/>
                </a:solidFill>
                <a:latin typeface="Impact" charset="0"/>
              </a:rPr>
              <a:t>U.S. PUBLIC SAFETY AND </a:t>
            </a:r>
            <a:br>
              <a:rPr lang="en-US" sz="2000">
                <a:solidFill>
                  <a:schemeClr val="accent2"/>
                </a:solidFill>
                <a:latin typeface="Impact" charset="0"/>
              </a:rPr>
            </a:br>
            <a:r>
              <a:rPr lang="en-US" sz="2000">
                <a:solidFill>
                  <a:schemeClr val="accent2"/>
                </a:solidFill>
                <a:latin typeface="Impact" charset="0"/>
              </a:rPr>
              <a:t>EDUCATION POLICIES </a:t>
            </a:r>
            <a:br>
              <a:rPr lang="en-US" sz="2000">
                <a:solidFill>
                  <a:schemeClr val="accent2"/>
                </a:solidFill>
                <a:latin typeface="Impact" charset="0"/>
              </a:rPr>
            </a:br>
            <a:r>
              <a:rPr lang="en-US" sz="2000" i="1">
                <a:solidFill>
                  <a:schemeClr val="accent2"/>
                </a:solidFill>
                <a:latin typeface="Impact" charset="0"/>
              </a:rPr>
              <a:t>MOST WITH ROOTS IN L.A.</a:t>
            </a:r>
            <a:r>
              <a:rPr lang="en-US" sz="2000" b="1" i="1"/>
              <a:t/>
            </a:r>
            <a:br>
              <a:rPr lang="en-US" sz="2000" b="1" i="1"/>
            </a:br>
            <a:r>
              <a:rPr lang="en-US" sz="1500" b="1">
                <a:solidFill>
                  <a:schemeClr val="tx1"/>
                </a:solidFill>
                <a:latin typeface="Arial Narrow" charset="0"/>
              </a:rPr>
              <a:t>Nixon’s </a:t>
            </a:r>
            <a:r>
              <a:rPr lang="en-US" sz="1500" b="1">
                <a:solidFill>
                  <a:schemeClr val="tx1"/>
                </a:solidFill>
                <a:latin typeface="Arial Narrow" charset="0"/>
                <a:sym typeface="Zapf Dingbats" charset="2"/>
              </a:rPr>
              <a:t>Law and Order </a:t>
            </a:r>
            <a:r>
              <a:rPr lang="en-US" sz="1500" b="1">
                <a:solidFill>
                  <a:schemeClr val="tx1"/>
                </a:solidFill>
                <a:latin typeface="Arial Narrow" charset="0"/>
              </a:rPr>
              <a:t>backlash after 60s movements leads to mass incarceration of poor people and people of color.  In California, the prison population increases 700% in 20 years.  Cali and L.A. lead the world in incarceration and harsh sentencing, including creation of Prop 21 and Three Strikes, and</a:t>
            </a:r>
            <a:r>
              <a:rPr lang="en-US" sz="1500" b="1">
                <a:solidFill>
                  <a:schemeClr val="tx1"/>
                </a:solidFill>
                <a:latin typeface="Arial Narrow" charset="0"/>
                <a:sym typeface="Zapf Dingbats" charset="2"/>
              </a:rPr>
              <a:t> </a:t>
            </a:r>
            <a:r>
              <a:rPr lang="en-US" sz="1500" b="1" i="1">
                <a:solidFill>
                  <a:schemeClr val="tx1"/>
                </a:solidFill>
                <a:latin typeface="Arial Narrow" charset="0"/>
                <a:sym typeface="Zapf Dingbats" charset="2"/>
              </a:rPr>
              <a:t>export these policies across U.S.</a:t>
            </a:r>
            <a:r>
              <a:rPr lang="en-US" sz="1500">
                <a:solidFill>
                  <a:schemeClr val="tx1"/>
                </a:solidFill>
                <a:latin typeface="Impact" charset="0"/>
              </a:rPr>
              <a:t> </a:t>
            </a:r>
            <a:br>
              <a:rPr lang="en-US" sz="1500">
                <a:solidFill>
                  <a:schemeClr val="tx1"/>
                </a:solidFill>
                <a:latin typeface="Impact" charset="0"/>
              </a:rPr>
            </a:br>
            <a:r>
              <a:rPr lang="en-US" sz="1500" b="1">
                <a:solidFill>
                  <a:srgbClr val="FF8000"/>
                </a:solidFill>
                <a:latin typeface="Arial Narrow" charset="0"/>
              </a:rPr>
              <a:t>Reaganomics and the War on Drugs. Anti-tax movement and Prop 13. Just Say No.  Darryl Gates introduces military-style policing (including SWAT and CRASH) to inner city L.A.   Police and Probation Departments begin to take over schools discipline and security.  Drug Czar William Bennett  institute first zero tolerance policies in public schools.</a:t>
            </a:r>
            <a:r>
              <a:rPr lang="en-US" sz="1500">
                <a:solidFill>
                  <a:srgbClr val="FF8000"/>
                </a:solidFill>
                <a:latin typeface="Impact" charset="0"/>
              </a:rPr>
              <a:t/>
            </a:r>
            <a:br>
              <a:rPr lang="en-US" sz="1500">
                <a:solidFill>
                  <a:srgbClr val="FF8000"/>
                </a:solidFill>
                <a:latin typeface="Impact" charset="0"/>
              </a:rPr>
            </a:br>
            <a:r>
              <a:rPr lang="en-US" sz="1500" b="1">
                <a:solidFill>
                  <a:schemeClr val="tx1"/>
                </a:solidFill>
                <a:latin typeface="Arial Narrow" charset="0"/>
              </a:rPr>
              <a:t>U.S. fuels wars against rebellions in Central America. LAPD and Sheriffs work with U.S. military to teach counter-guerilla tactics, interrogation and torture.  Later return to teach gang suppression.  Anti-immigrant and English-only legislation are passed, including denying immigrant youth access to education and financial aid.</a:t>
            </a:r>
            <a:r>
              <a:rPr lang="en-US" sz="1500" b="1">
                <a:solidFill>
                  <a:schemeClr val="tx1"/>
                </a:solidFill>
                <a:latin typeface="Arial Narrow" charset="0"/>
                <a:sym typeface="Zapf Dingbats" charset="2"/>
              </a:rPr>
              <a:t> </a:t>
            </a:r>
            <a:br>
              <a:rPr lang="en-US" sz="1500" b="1">
                <a:solidFill>
                  <a:schemeClr val="tx1"/>
                </a:solidFill>
                <a:latin typeface="Arial Narrow" charset="0"/>
                <a:sym typeface="Zapf Dingbats" charset="2"/>
              </a:rPr>
            </a:br>
            <a:r>
              <a:rPr lang="en-US" sz="1500" b="1">
                <a:solidFill>
                  <a:srgbClr val="FF8000"/>
                </a:solidFill>
                <a:latin typeface="Arial Narrow" charset="0"/>
              </a:rPr>
              <a:t>Gang suppression tactics -- gang definitions, gang databases and injunctions -- mass deportations of alleged gang members and labeling of gangs as urban/street terrorists.</a:t>
            </a:r>
            <a:r>
              <a:rPr lang="en-US" sz="1600" b="1">
                <a:solidFill>
                  <a:srgbClr val="FF0000"/>
                </a:solidFill>
                <a:latin typeface="Arial Narrow" charset="0"/>
              </a:rPr>
              <a:t> </a:t>
            </a:r>
            <a:r>
              <a:rPr lang="en-US" sz="1600" b="1"/>
              <a:t/>
            </a:r>
            <a:br>
              <a:rPr lang="en-US" sz="1600" b="1"/>
            </a:br>
            <a:r>
              <a:rPr lang="en-US" sz="300" b="1">
                <a:solidFill>
                  <a:schemeClr val="accent2"/>
                </a:solidFill>
                <a:latin typeface="Arial Narrow" charset="0"/>
              </a:rPr>
              <a:t/>
            </a:r>
            <a:br>
              <a:rPr lang="en-US" sz="300" b="1">
                <a:solidFill>
                  <a:schemeClr val="accent2"/>
                </a:solidFill>
                <a:latin typeface="Arial Narrow" charset="0"/>
              </a:rPr>
            </a:br>
            <a:endParaRPr lang="en-US" sz="300" b="1">
              <a:solidFill>
                <a:schemeClr val="accent2"/>
              </a:solidFill>
              <a:latin typeface="Arial Narrow" charset="0"/>
            </a:endParaRPr>
          </a:p>
        </p:txBody>
      </p:sp>
      <p:pic>
        <p:nvPicPr>
          <p:cNvPr id="222212" name="Picture 4"/>
          <p:cNvPicPr>
            <a:picLocks noChangeAspect="1" noChangeArrowheads="1"/>
          </p:cNvPicPr>
          <p:nvPr/>
        </p:nvPicPr>
        <p:blipFill>
          <a:blip r:embed="rId4"/>
          <a:srcRect l="17358" b="12500"/>
          <a:stretch>
            <a:fillRect/>
          </a:stretch>
        </p:blipFill>
        <p:spPr bwMode="auto">
          <a:xfrm>
            <a:off x="-63500" y="0"/>
            <a:ext cx="5321300" cy="6858000"/>
          </a:xfrm>
          <a:prstGeom prst="rect">
            <a:avLst/>
          </a:prstGeom>
          <a:noFill/>
        </p:spPr>
      </p:pic>
      <p:pic>
        <p:nvPicPr>
          <p:cNvPr id="222213" name="Picture 5"/>
          <p:cNvPicPr>
            <a:picLocks noChangeAspect="1" noChangeArrowheads="1"/>
          </p:cNvPicPr>
          <p:nvPr/>
        </p:nvPicPr>
        <p:blipFill>
          <a:blip r:embed="rId5"/>
          <a:srcRect/>
          <a:stretch>
            <a:fillRect/>
          </a:stretch>
        </p:blipFill>
        <p:spPr bwMode="auto">
          <a:xfrm>
            <a:off x="8037513" y="0"/>
            <a:ext cx="573087" cy="83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fade">
                                      <p:cBhvr>
                                        <p:cTn id="7" dur="2000"/>
                                        <p:tgtEl>
                                          <p:spTgt spid="222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212"/>
                                        </p:tgtEl>
                                        <p:attrNameLst>
                                          <p:attrName>style.visibility</p:attrName>
                                        </p:attrNameLst>
                                      </p:cBhvr>
                                      <p:to>
                                        <p:strVal val="visible"/>
                                      </p:to>
                                    </p:set>
                                    <p:animEffect transition="in" filter="fade">
                                      <p:cBhvr>
                                        <p:cTn id="12" dur="20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5" name="Picture 3" descr="LAPride copy"/>
          <p:cNvPicPr>
            <a:picLocks noChangeAspect="1" noChangeArrowheads="1"/>
          </p:cNvPicPr>
          <p:nvPr/>
        </p:nvPicPr>
        <p:blipFill>
          <a:blip r:embed="rId2"/>
          <a:srcRect/>
          <a:stretch>
            <a:fillRect/>
          </a:stretch>
        </p:blipFill>
        <p:spPr bwMode="auto">
          <a:xfrm>
            <a:off x="76200" y="660400"/>
            <a:ext cx="8839200" cy="58928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title"/>
          </p:nvPr>
        </p:nvSpPr>
        <p:spPr>
          <a:xfrm>
            <a:off x="5410200" y="2133600"/>
            <a:ext cx="3429000" cy="4191000"/>
          </a:xfrm>
        </p:spPr>
        <p:txBody>
          <a:bodyPr/>
          <a:lstStyle/>
          <a:p>
            <a:pPr algn="r">
              <a:lnSpc>
                <a:spcPct val="90000"/>
              </a:lnSpc>
            </a:pPr>
            <a:r>
              <a:rPr lang="en-US" sz="2000" dirty="0">
                <a:solidFill>
                  <a:srgbClr val="FF8000"/>
                </a:solidFill>
                <a:latin typeface="Impact" charset="0"/>
              </a:rPr>
              <a:t>PRESIDENT REAGAN APPOINTS WILLIAM BENNET AS U.S. SECRETARY OF EDUCATION.</a:t>
            </a:r>
            <a:r>
              <a:rPr lang="en-US" sz="2000" dirty="0">
                <a:solidFill>
                  <a:schemeClr val="accent2"/>
                </a:solidFill>
                <a:latin typeface="Impact" charset="0"/>
              </a:rPr>
              <a:t> </a:t>
            </a:r>
            <a:br>
              <a:rPr lang="en-US" sz="2000" dirty="0">
                <a:solidFill>
                  <a:schemeClr val="accent2"/>
                </a:solidFill>
                <a:latin typeface="Impact" charset="0"/>
              </a:rPr>
            </a:br>
            <a:r>
              <a:rPr lang="en-US" sz="9700" b="1" dirty="0">
                <a:solidFill>
                  <a:schemeClr val="tx1"/>
                </a:solidFill>
                <a:latin typeface="Arial Narrow" charset="0"/>
              </a:rPr>
              <a:t>Zero</a:t>
            </a:r>
            <a:r>
              <a:rPr lang="en-US" sz="4500" b="1" dirty="0">
                <a:solidFill>
                  <a:schemeClr val="tx1"/>
                </a:solidFill>
                <a:latin typeface="Arial Narrow" charset="0"/>
              </a:rPr>
              <a:t> Tolerance</a:t>
            </a:r>
            <a:r>
              <a:rPr lang="en-US" sz="1500" b="1" dirty="0">
                <a:solidFill>
                  <a:schemeClr val="tx1"/>
                </a:solidFill>
                <a:latin typeface="Arial Narrow" charset="0"/>
              </a:rPr>
              <a:t> </a:t>
            </a:r>
            <a:br>
              <a:rPr lang="en-US" sz="1500" b="1" dirty="0">
                <a:solidFill>
                  <a:schemeClr val="tx1"/>
                </a:solidFill>
                <a:latin typeface="Arial Narrow" charset="0"/>
              </a:rPr>
            </a:br>
            <a:r>
              <a:rPr lang="en-US" sz="1600" dirty="0">
                <a:solidFill>
                  <a:schemeClr val="bg2"/>
                </a:solidFill>
                <a:latin typeface="Impact" charset="0"/>
              </a:rPr>
              <a:t>policies include requirements for suspension, expulsion and arrests; the takeover of school discipline by police departments; and relationships in schools replaced by metal detectors, locker searches, drug-sniffing dogs, and security gates.</a:t>
            </a:r>
            <a:r>
              <a:rPr lang="en-US" sz="300" dirty="0">
                <a:solidFill>
                  <a:schemeClr val="bg2"/>
                </a:solidFill>
                <a:latin typeface="Impact" charset="0"/>
              </a:rPr>
              <a:t/>
            </a:r>
            <a:br>
              <a:rPr lang="en-US" sz="300" dirty="0">
                <a:solidFill>
                  <a:schemeClr val="bg2"/>
                </a:solidFill>
                <a:latin typeface="Impact" charset="0"/>
              </a:rPr>
            </a:br>
            <a:endParaRPr lang="en-US" sz="300" b="1" dirty="0">
              <a:solidFill>
                <a:schemeClr val="accent2"/>
              </a:solidFill>
              <a:latin typeface="Arial Narrow" charset="0"/>
            </a:endParaRPr>
          </a:p>
        </p:txBody>
      </p:sp>
      <p:pic>
        <p:nvPicPr>
          <p:cNvPr id="307206" name="Picture 6"/>
          <p:cNvPicPr>
            <a:picLocks noChangeAspect="1" noChangeArrowheads="1"/>
          </p:cNvPicPr>
          <p:nvPr/>
        </p:nvPicPr>
        <p:blipFill>
          <a:blip r:embed="rId3"/>
          <a:srcRect/>
          <a:stretch>
            <a:fillRect/>
          </a:stretch>
        </p:blipFill>
        <p:spPr bwMode="auto">
          <a:xfrm>
            <a:off x="7467600" y="381000"/>
            <a:ext cx="1206500" cy="1447800"/>
          </a:xfrm>
          <a:prstGeom prst="rect">
            <a:avLst/>
          </a:prstGeom>
          <a:noFill/>
          <a:ln w="9525">
            <a:noFill/>
            <a:miter lim="800000"/>
            <a:headEnd/>
            <a:tailEnd/>
          </a:ln>
          <a:effectLst/>
        </p:spPr>
      </p:pic>
      <p:pic>
        <p:nvPicPr>
          <p:cNvPr id="307208" name="Picture 8"/>
          <p:cNvPicPr>
            <a:picLocks noChangeAspect="1" noChangeArrowheads="1"/>
          </p:cNvPicPr>
          <p:nvPr/>
        </p:nvPicPr>
        <p:blipFill>
          <a:blip r:embed="rId4"/>
          <a:srcRect/>
          <a:stretch>
            <a:fillRect/>
          </a:stretch>
        </p:blipFill>
        <p:spPr bwMode="auto">
          <a:xfrm>
            <a:off x="381000" y="76200"/>
            <a:ext cx="4724400" cy="3603625"/>
          </a:xfrm>
          <a:prstGeom prst="rect">
            <a:avLst/>
          </a:prstGeom>
          <a:noFill/>
          <a:ln w="9525">
            <a:noFill/>
            <a:miter lim="800000"/>
            <a:headEnd/>
            <a:tailEnd/>
          </a:ln>
          <a:effectLst/>
        </p:spPr>
      </p:pic>
      <p:pic>
        <p:nvPicPr>
          <p:cNvPr id="307209" name="Picture 9"/>
          <p:cNvPicPr>
            <a:picLocks noChangeAspect="1" noChangeArrowheads="1"/>
          </p:cNvPicPr>
          <p:nvPr/>
        </p:nvPicPr>
        <p:blipFill>
          <a:blip r:embed="rId5"/>
          <a:srcRect/>
          <a:stretch>
            <a:fillRect/>
          </a:stretch>
        </p:blipFill>
        <p:spPr bwMode="auto">
          <a:xfrm>
            <a:off x="304800" y="3757613"/>
            <a:ext cx="4114800" cy="3041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5" name="Picture 7"/>
          <p:cNvPicPr>
            <a:picLocks noChangeAspect="1" noChangeArrowheads="1"/>
          </p:cNvPicPr>
          <p:nvPr/>
        </p:nvPicPr>
        <p:blipFill>
          <a:blip r:embed="rId3"/>
          <a:srcRect/>
          <a:stretch>
            <a:fillRect/>
          </a:stretch>
        </p:blipFill>
        <p:spPr bwMode="auto">
          <a:xfrm>
            <a:off x="381000" y="246063"/>
            <a:ext cx="8382000" cy="6392862"/>
          </a:xfrm>
          <a:prstGeom prst="rect">
            <a:avLst/>
          </a:prstGeom>
          <a:noFill/>
          <a:ln w="9525">
            <a:noFill/>
            <a:miter lim="800000"/>
            <a:headEnd/>
            <a:tailEnd/>
          </a:ln>
          <a:effectLst/>
        </p:spPr>
      </p:pic>
      <p:pic>
        <p:nvPicPr>
          <p:cNvPr id="309257" name="Picture 9"/>
          <p:cNvPicPr>
            <a:picLocks noChangeAspect="1" noChangeArrowheads="1"/>
          </p:cNvPicPr>
          <p:nvPr/>
        </p:nvPicPr>
        <p:blipFill>
          <a:blip r:embed="rId4"/>
          <a:srcRect r="6793"/>
          <a:stretch>
            <a:fillRect/>
          </a:stretch>
        </p:blipFill>
        <p:spPr bwMode="auto">
          <a:xfrm>
            <a:off x="609600" y="3429000"/>
            <a:ext cx="2509838" cy="302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3"/>
          <p:cNvPicPr>
            <a:picLocks noGrp="1" noChangeAspect="1" noChangeArrowheads="1"/>
          </p:cNvPicPr>
          <p:nvPr>
            <p:ph idx="4294967295"/>
          </p:nvPr>
        </p:nvPicPr>
        <p:blipFill>
          <a:blip r:embed="rId3"/>
          <a:srcRect/>
          <a:stretch>
            <a:fillRect/>
          </a:stretch>
        </p:blipFill>
        <p:spPr>
          <a:xfrm>
            <a:off x="0" y="0"/>
            <a:ext cx="9144000" cy="6858000"/>
          </a:xfrm>
        </p:spPr>
      </p:pic>
      <p:sp>
        <p:nvSpPr>
          <p:cNvPr id="224259" name="Text Box 3"/>
          <p:cNvSpPr txBox="1">
            <a:spLocks noChangeArrowheads="1"/>
          </p:cNvSpPr>
          <p:nvPr/>
        </p:nvSpPr>
        <p:spPr bwMode="auto">
          <a:xfrm>
            <a:off x="6324600" y="358775"/>
            <a:ext cx="2514600" cy="6118225"/>
          </a:xfrm>
          <a:prstGeom prst="rect">
            <a:avLst/>
          </a:prstGeom>
          <a:solidFill>
            <a:schemeClr val="bg1"/>
          </a:solidFill>
          <a:ln w="50800">
            <a:solidFill>
              <a:srgbClr val="000000"/>
            </a:solidFill>
            <a:miter lim="800000"/>
            <a:headEnd/>
            <a:tailEnd/>
          </a:ln>
          <a:effectLst/>
        </p:spPr>
        <p:txBody>
          <a:bodyPr>
            <a:prstTxWarp prst="textNoShape">
              <a:avLst/>
            </a:prstTxWarp>
            <a:spAutoFit/>
          </a:bodyPr>
          <a:lstStyle/>
          <a:p>
            <a:pPr>
              <a:spcBef>
                <a:spcPct val="50000"/>
              </a:spcBef>
            </a:pPr>
            <a:r>
              <a:rPr lang="en-US" sz="1800" b="1"/>
              <a:t>In the 1970s, California was #1 in school spending and had one of the best school systems in the world.  </a:t>
            </a:r>
            <a:r>
              <a:rPr lang="en-US" sz="2200">
                <a:solidFill>
                  <a:srgbClr val="FF8000"/>
                </a:solidFill>
                <a:latin typeface="Impact" charset="0"/>
              </a:rPr>
              <a:t>Now, California is </a:t>
            </a:r>
            <a:r>
              <a:rPr lang="en-US" sz="2200" u="sng">
                <a:solidFill>
                  <a:srgbClr val="FF8000"/>
                </a:solidFill>
                <a:latin typeface="Impact" charset="0"/>
              </a:rPr>
              <a:t>#1 in prison spending, and with this year’s budget cuts, dropped from #47 to #50</a:t>
            </a:r>
            <a:r>
              <a:rPr lang="en-US" sz="2200">
                <a:solidFill>
                  <a:srgbClr val="FF8000"/>
                </a:solidFill>
                <a:latin typeface="Impact" charset="0"/>
              </a:rPr>
              <a:t> in school spending!</a:t>
            </a:r>
            <a:r>
              <a:rPr lang="en-US" sz="1800" b="1"/>
              <a:t/>
            </a:r>
            <a:br>
              <a:rPr lang="en-US" sz="1800" b="1"/>
            </a:br>
            <a:r>
              <a:rPr lang="en-US" sz="1800" b="1"/>
              <a:t>South and East L.A. lead the nation in school overcrowding, low test scores and drop-out/push-out rates with only 40% of students graduating.</a:t>
            </a:r>
            <a:endParaRPr lang="en-US" sz="1600" b="1"/>
          </a:p>
        </p:txBody>
      </p:sp>
      <p:sp>
        <p:nvSpPr>
          <p:cNvPr id="224260" name="Text Box 4"/>
          <p:cNvSpPr txBox="1">
            <a:spLocks noChangeArrowheads="1"/>
          </p:cNvSpPr>
          <p:nvPr/>
        </p:nvSpPr>
        <p:spPr bwMode="auto">
          <a:xfrm>
            <a:off x="2514600" y="1447800"/>
            <a:ext cx="1066800" cy="641350"/>
          </a:xfrm>
          <a:prstGeom prst="rect">
            <a:avLst/>
          </a:prstGeom>
          <a:solidFill>
            <a:schemeClr val="tx1"/>
          </a:solidFill>
          <a:ln w="9525">
            <a:noFill/>
            <a:miter lim="800000"/>
            <a:headEnd/>
            <a:tailEnd/>
          </a:ln>
          <a:effectLst/>
        </p:spPr>
        <p:txBody>
          <a:bodyPr>
            <a:prstTxWarp prst="textNoShape">
              <a:avLst/>
            </a:prstTxWarp>
            <a:spAutoFit/>
          </a:bodyPr>
          <a:lstStyle/>
          <a:p>
            <a:pPr algn="ctr">
              <a:spcBef>
                <a:spcPct val="50000"/>
              </a:spcBef>
            </a:pPr>
            <a:r>
              <a:rPr lang="en-US" sz="3600" b="1">
                <a:solidFill>
                  <a:srgbClr val="FFFF00"/>
                </a:solidFill>
              </a:rPr>
              <a:t>#50</a:t>
            </a:r>
            <a:endParaRPr lang="en-US" sz="3200" b="1">
              <a:solidFill>
                <a:srgbClr val="FFFF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3"/>
          <p:cNvPicPr>
            <a:picLocks noChangeAspect="1" noChangeArrowheads="1"/>
          </p:cNvPicPr>
          <p:nvPr/>
        </p:nvPicPr>
        <p:blipFill>
          <a:blip r:embed="rId3"/>
          <a:srcRect l="4546" t="5884" r="4546" b="11766"/>
          <a:stretch>
            <a:fillRect/>
          </a:stretch>
        </p:blipFill>
        <p:spPr bwMode="auto">
          <a:xfrm>
            <a:off x="152400" y="217488"/>
            <a:ext cx="8763000" cy="5954712"/>
          </a:xfrm>
          <a:prstGeom prst="rect">
            <a:avLst/>
          </a:prstGeom>
          <a:noFill/>
          <a:ln w="9525">
            <a:noFill/>
            <a:miter lim="800000"/>
            <a:headEnd/>
            <a:tailEnd/>
          </a:ln>
        </p:spPr>
      </p:pic>
      <p:sp>
        <p:nvSpPr>
          <p:cNvPr id="319491" name="Text Box 3"/>
          <p:cNvSpPr txBox="1">
            <a:spLocks noChangeArrowheads="1"/>
          </p:cNvSpPr>
          <p:nvPr/>
        </p:nvSpPr>
        <p:spPr bwMode="auto">
          <a:xfrm>
            <a:off x="0" y="6248400"/>
            <a:ext cx="9144000" cy="381000"/>
          </a:xfrm>
          <a:prstGeom prst="rect">
            <a:avLst/>
          </a:prstGeom>
          <a:solidFill>
            <a:schemeClr val="tx1"/>
          </a:solidFill>
          <a:ln w="9525">
            <a:noFill/>
            <a:miter lim="800000"/>
            <a:headEnd/>
            <a:tailEnd/>
          </a:ln>
        </p:spPr>
        <p:txBody>
          <a:bodyPr>
            <a:prstTxWarp prst="textNoShape">
              <a:avLst/>
            </a:prstTxWarp>
            <a:spAutoFit/>
          </a:bodyPr>
          <a:lstStyle/>
          <a:p>
            <a:pPr lvl="1">
              <a:spcBef>
                <a:spcPct val="50000"/>
              </a:spcBef>
            </a:pPr>
            <a:r>
              <a:rPr lang="en-US" sz="1900">
                <a:solidFill>
                  <a:schemeClr val="bg1"/>
                </a:solidFill>
                <a:latin typeface="Impact" charset="0"/>
                <a:ea typeface="ＭＳ Ｐゴシック" charset="-128"/>
                <a:cs typeface="ＭＳ Ｐゴシック" charset="-128"/>
              </a:rPr>
              <a:t>THE SCHOOL TO JAIL TRACK HAS CONTRIBUTED TO CALI’S ADDICTION TO INCARCERATION.</a:t>
            </a:r>
            <a:r>
              <a:rPr lang="en-US" sz="2000">
                <a:solidFill>
                  <a:schemeClr val="bg1"/>
                </a:solidFill>
                <a:latin typeface="Impact" charset="0"/>
                <a:ea typeface="ＭＳ Ｐゴシック" charset="-128"/>
                <a:cs typeface="ＭＳ Ｐゴシック" charset="-128"/>
              </a:rPr>
              <a:t> </a:t>
            </a:r>
            <a:endParaRPr lang="en-US" sz="2800">
              <a:latin typeface="Impact" charset="0"/>
              <a:ea typeface="ＭＳ Ｐゴシック" charset="-128"/>
              <a:cs typeface="ＭＳ Ｐゴシック" charset="-128"/>
              <a:sym typeface="Monotype Sorts" charset="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6" descr="3-28-08 CURB_Layout 1 (Page 09)"/>
          <p:cNvPicPr>
            <a:picLocks noGrp="1" noChangeAspect="1" noChangeArrowheads="1"/>
          </p:cNvPicPr>
          <p:nvPr>
            <p:ph idx="4294967295"/>
          </p:nvPr>
        </p:nvPicPr>
        <p:blipFill>
          <a:blip r:embed="rId3"/>
          <a:srcRect/>
          <a:stretch>
            <a:fillRect/>
          </a:stretch>
        </p:blipFill>
        <p:spPr>
          <a:xfrm>
            <a:off x="133350" y="0"/>
            <a:ext cx="8875713" cy="6858000"/>
          </a:xfrm>
        </p:spPr>
      </p:pic>
      <p:sp>
        <p:nvSpPr>
          <p:cNvPr id="321539" name="Text Box 3"/>
          <p:cNvSpPr txBox="1">
            <a:spLocks noChangeArrowheads="1"/>
          </p:cNvSpPr>
          <p:nvPr/>
        </p:nvSpPr>
        <p:spPr bwMode="auto">
          <a:xfrm>
            <a:off x="1143000" y="1416050"/>
            <a:ext cx="7162800" cy="1098550"/>
          </a:xfrm>
          <a:prstGeom prst="rect">
            <a:avLst/>
          </a:prstGeom>
          <a:solidFill>
            <a:srgbClr val="FFCC00"/>
          </a:solidFill>
          <a:ln w="31750">
            <a:solidFill>
              <a:srgbClr val="FF0000"/>
            </a:solidFill>
            <a:miter lim="800000"/>
            <a:headEnd/>
            <a:tailEnd/>
          </a:ln>
        </p:spPr>
        <p:txBody>
          <a:bodyPr>
            <a:prstTxWarp prst="textNoShape">
              <a:avLst/>
            </a:prstTxWarp>
            <a:spAutoFit/>
          </a:bodyPr>
          <a:lstStyle/>
          <a:p>
            <a:pPr algn="ctr">
              <a:spcBef>
                <a:spcPct val="50000"/>
              </a:spcBef>
            </a:pPr>
            <a:r>
              <a:rPr lang="en-US" sz="3200">
                <a:solidFill>
                  <a:srgbClr val="FF0000"/>
                </a:solidFill>
                <a:latin typeface="Impact" charset="0"/>
                <a:ea typeface="ＭＳ Ｐゴシック" charset="-128"/>
                <a:cs typeface="ＭＳ Ｐゴシック" charset="-128"/>
              </a:rPr>
              <a:t>CALI HAS 176 THOUSAND STATE PRISONERS.  40% ARE FROM L.A. COUNTY.</a:t>
            </a:r>
            <a:endParaRPr lang="en-US" sz="4400">
              <a:solidFill>
                <a:srgbClr val="FF0000"/>
              </a:solidFill>
              <a:latin typeface="Impact" charset="0"/>
              <a:ea typeface="ＭＳ Ｐゴシック" charset="-128"/>
              <a:cs typeface="ＭＳ Ｐゴシック" charset="-128"/>
            </a:endParaRPr>
          </a:p>
        </p:txBody>
      </p:sp>
      <p:sp>
        <p:nvSpPr>
          <p:cNvPr id="321540" name="Text Box 4"/>
          <p:cNvSpPr txBox="1">
            <a:spLocks noChangeArrowheads="1"/>
          </p:cNvSpPr>
          <p:nvPr/>
        </p:nvSpPr>
        <p:spPr bwMode="auto">
          <a:xfrm>
            <a:off x="1447800" y="304800"/>
            <a:ext cx="1371600" cy="739775"/>
          </a:xfrm>
          <a:prstGeom prst="rect">
            <a:avLst/>
          </a:prstGeom>
          <a:solidFill>
            <a:schemeClr val="bg1"/>
          </a:solidFill>
          <a:ln w="38100">
            <a:solidFill>
              <a:schemeClr val="tx1"/>
            </a:solidFill>
            <a:miter lim="800000"/>
            <a:headEnd/>
            <a:tailEnd/>
          </a:ln>
        </p:spPr>
        <p:txBody>
          <a:bodyPr>
            <a:prstTxWarp prst="textNoShape">
              <a:avLst/>
            </a:prstTxWarp>
            <a:spAutoFit/>
          </a:bodyPr>
          <a:lstStyle/>
          <a:p>
            <a:pPr algn="ctr">
              <a:spcBef>
                <a:spcPct val="50000"/>
              </a:spcBef>
            </a:pPr>
            <a:r>
              <a:rPr lang="en-US" sz="4000">
                <a:latin typeface="Impact" charset="0"/>
                <a:ea typeface="ＭＳ Ｐゴシック" charset="-128"/>
                <a:cs typeface="ＭＳ Ｐゴシック" charset="-128"/>
              </a:rPr>
              <a:t>2010</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p:cNvSpPr txBox="1">
            <a:spLocks noChangeArrowheads="1"/>
          </p:cNvSpPr>
          <p:nvPr/>
        </p:nvSpPr>
        <p:spPr bwMode="auto">
          <a:xfrm>
            <a:off x="2057400" y="2667000"/>
            <a:ext cx="5867400" cy="118745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Impact" charset="0"/>
                <a:ea typeface="ＭＳ Ｐゴシック" charset="-128"/>
                <a:cs typeface="ＭＳ Ｐゴシック" charset="-128"/>
              </a:rPr>
              <a:t>IN THE EARLY 80s, CALIFORNIA STARTED TO RAPIDLY EXPAND THE BUILDING OF PRISONS AND CUT THE BUDGET TO EVERYTHING ELSE.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0" y="609600"/>
            <a:ext cx="7620000" cy="914400"/>
          </a:xfrm>
          <a:solidFill>
            <a:srgbClr val="FFFFFF"/>
          </a:solidFill>
        </p:spPr>
        <p:txBody>
          <a:bodyPr/>
          <a:lstStyle/>
          <a:p>
            <a:pPr algn="l">
              <a:lnSpc>
                <a:spcPct val="90000"/>
              </a:lnSpc>
            </a:pPr>
            <a:r>
              <a:rPr lang="en-US">
                <a:solidFill>
                  <a:schemeClr val="bg2"/>
                </a:solidFill>
                <a:latin typeface="Impact" charset="0"/>
              </a:rPr>
              <a:t>FIRST INDIAN BOARDING SCHOOLS</a:t>
            </a:r>
            <a:endParaRPr lang="en-US"/>
          </a:p>
        </p:txBody>
      </p:sp>
      <p:sp>
        <p:nvSpPr>
          <p:cNvPr id="162819" name="Text Box 3"/>
          <p:cNvSpPr txBox="1">
            <a:spLocks noChangeArrowheads="1"/>
          </p:cNvSpPr>
          <p:nvPr/>
        </p:nvSpPr>
        <p:spPr bwMode="auto">
          <a:xfrm>
            <a:off x="228600" y="1524000"/>
            <a:ext cx="8610600" cy="4543425"/>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800" b="1" dirty="0">
              <a:latin typeface="Arial Narrow" charset="0"/>
              <a:sym typeface="Zapf Dingbats" charset="2"/>
            </a:endParaRPr>
          </a:p>
          <a:p>
            <a:pPr algn="just">
              <a:spcBef>
                <a:spcPct val="50000"/>
              </a:spcBef>
            </a:pPr>
            <a:r>
              <a:rPr lang="en-US" sz="2100" dirty="0">
                <a:solidFill>
                  <a:srgbClr val="FF8000"/>
                </a:solidFill>
                <a:latin typeface="Impact" charset="0"/>
              </a:rPr>
              <a:t>Throughout U.S. history, missionaries establish schools to Christianize indigenous children, freed slaves and new immigrants.</a:t>
            </a:r>
            <a:r>
              <a:rPr lang="en-US" sz="2100" b="1" dirty="0">
                <a:latin typeface="Arial Narrow" charset="0"/>
              </a:rPr>
              <a:t>  This begins first with Harvard University, which in 1614 was founded by the Society for the Propagation of the Gospel and included in its mission the conversion of Indian children to Christianity, considered the first Indian Boarding School.  Once Harvard became known as a prestigious university, this mission was abandoned. Yale University was founded in 1701 also for the purpose of “saving” the souls of Indian youth. Despite the fact than Indian communities rejected the schools from the start, and those youth in boarding schools faced great hardships, confusion and disease, the practice became not only church but government policy throughout North America until the 1950s, and continued by removing the majority of indigenous children from their homes through foster care system through the 1970s.</a:t>
            </a:r>
            <a:r>
              <a:rPr lang="en-US" sz="1900" b="1" dirty="0">
                <a:latin typeface="Arial Narrow" charset="0"/>
              </a:rPr>
              <a: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4" descr="4"/>
          <p:cNvPicPr>
            <a:picLocks noGrp="1" noChangeAspect="1" noChangeArrowheads="1"/>
          </p:cNvPicPr>
          <p:nvPr>
            <p:ph idx="4294967295"/>
          </p:nvPr>
        </p:nvPicPr>
        <p:blipFill>
          <a:blip r:embed="rId3"/>
          <a:srcRect/>
          <a:stretch>
            <a:fillRect/>
          </a:stretch>
        </p:blipFill>
        <p:spPr>
          <a:xfrm>
            <a:off x="133350" y="0"/>
            <a:ext cx="8875713" cy="685800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descr="Indian Boarding School 2"/>
          <p:cNvPicPr>
            <a:picLocks noChangeAspect="1" noChangeArrowheads="1"/>
          </p:cNvPicPr>
          <p:nvPr/>
        </p:nvPicPr>
        <p:blipFill>
          <a:blip r:embed="rId3"/>
          <a:srcRect/>
          <a:stretch>
            <a:fillRect/>
          </a:stretch>
        </p:blipFill>
        <p:spPr bwMode="auto">
          <a:xfrm>
            <a:off x="228600" y="555625"/>
            <a:ext cx="8610600" cy="5616575"/>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
          <p:cNvPicPr>
            <a:picLocks noGrp="1" noChangeAspect="1" noChangeArrowheads="1"/>
          </p:cNvPicPr>
          <p:nvPr>
            <p:ph idx="4294967295"/>
          </p:nvPr>
        </p:nvPicPr>
        <p:blipFill>
          <a:blip r:embed="rId3"/>
          <a:srcRect/>
          <a:stretch>
            <a:fillRect/>
          </a:stretch>
        </p:blipFill>
        <p:spPr>
          <a:xfrm>
            <a:off x="0" y="0"/>
            <a:ext cx="8915400" cy="6858000"/>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3"/>
          <p:cNvPicPr>
            <a:picLocks noGrp="1" noChangeAspect="1" noChangeArrowheads="1"/>
          </p:cNvPicPr>
          <p:nvPr>
            <p:ph idx="4294967295"/>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ext Box 2"/>
          <p:cNvSpPr txBox="1">
            <a:spLocks noChangeArrowheads="1"/>
          </p:cNvSpPr>
          <p:nvPr/>
        </p:nvSpPr>
        <p:spPr bwMode="auto">
          <a:xfrm>
            <a:off x="2286000" y="2667000"/>
            <a:ext cx="51054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Impact" charset="0"/>
                <a:ea typeface="ＭＳ Ｐゴシック" charset="-128"/>
                <a:cs typeface="ＭＳ Ｐゴシック" charset="-128"/>
              </a:rPr>
              <a:t>DURING THAT SAME TIME, CALIFORNIA BUILT ONE UNIVERSITY.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7447</TotalTime>
  <Words>3372</Words>
  <Application>Microsoft Office PowerPoint</Application>
  <PresentationFormat>On-screen Show (4:3)</PresentationFormat>
  <Paragraphs>356</Paragraphs>
  <Slides>133</Slides>
  <Notes>130</Notes>
  <HiddenSlides>0</HiddenSlides>
  <MMClips>0</MMClips>
  <ScaleCrop>false</ScaleCrop>
  <HeadingPairs>
    <vt:vector size="4" baseType="variant">
      <vt:variant>
        <vt:lpstr>Theme</vt:lpstr>
      </vt:variant>
      <vt:variant>
        <vt:i4>1</vt:i4>
      </vt:variant>
      <vt:variant>
        <vt:lpstr>Slide Titles</vt:lpstr>
      </vt:variant>
      <vt:variant>
        <vt:i4>133</vt:i4>
      </vt:variant>
    </vt:vector>
  </HeadingPairs>
  <TitlesOfParts>
    <vt:vector size="134" baseType="lpstr">
      <vt:lpstr>Blank Presentation</vt:lpstr>
      <vt:lpstr>Slide 1</vt:lpstr>
      <vt:lpstr>Slide 2</vt:lpstr>
      <vt:lpstr>PUBLIC EDUCATION   TO PROMOTE CHRISTIANITY</vt:lpstr>
      <vt:lpstr> </vt:lpstr>
      <vt:lpstr>FIRST PUBLIC SCHOOLS</vt:lpstr>
      <vt:lpstr>SCHOOLS LOOK AND RUN LIKE PURITAN CHURCH</vt:lpstr>
      <vt:lpstr>MYTH OF SEPARATION OF CHURCH AND STATE</vt:lpstr>
      <vt:lpstr>FIRST INDIAN BOARDING SCHOOLS</vt:lpstr>
      <vt:lpstr>Slide 9</vt:lpstr>
      <vt:lpstr>Slide 10</vt:lpstr>
      <vt:lpstr>THE ATTACK ON EVOLUTION</vt:lpstr>
      <vt:lpstr>TODAY…</vt:lpstr>
      <vt:lpstr>Slide 13</vt:lpstr>
      <vt:lpstr>Slide 14</vt:lpstr>
      <vt:lpstr>Slide 15</vt:lpstr>
      <vt:lpstr>Slide 16</vt:lpstr>
      <vt:lpstr>REMOVED FROM SCHOOL CLASSROOMS AND LIBRARIES:</vt:lpstr>
      <vt:lpstr>PUBLIC EDUCATION   TO SUPPORT CAPITALISM</vt:lpstr>
      <vt:lpstr> </vt:lpstr>
      <vt:lpstr> </vt:lpstr>
      <vt:lpstr> </vt:lpstr>
      <vt:lpstr>EDUCATION OUTLAWED  FOR ENSLAVED CHILDREN &amp; BLACK SCHOOLS ATTACKED EVERYWHERE  </vt:lpstr>
      <vt:lpstr>Slide 23</vt:lpstr>
      <vt:lpstr>EDUCATIONAL TRACKING IN THE COLONIES  </vt:lpstr>
      <vt:lpstr>UNEMPLOYMENT WAS SEVERELY PUNISHED  </vt:lpstr>
      <vt:lpstr>TRACKING</vt:lpstr>
      <vt:lpstr>INDUSTRIAL  REVOLUTION</vt:lpstr>
      <vt:lpstr>RECONSTRUCTION</vt:lpstr>
      <vt:lpstr>THIRTEENTH AMENDMENT LEGALIZES SLAVERY</vt:lpstr>
      <vt:lpstr>POST CIVIL WAR TRACKING</vt:lpstr>
      <vt:lpstr>COMMITTEE OF TEN, NATIONAL EDUCATION ASSOCIATION, 1892 &amp; PLESSY VS. FERGUSON, 1896</vt:lpstr>
      <vt:lpstr>AT THE END OF WWI, NEW TECHNOLOGY REQUIRES HIGHER SKILLS.  SCHOOLS ARE BUILT AND ORGANIZED LIKE FACTORIES.</vt:lpstr>
      <vt:lpstr>Slide 33</vt:lpstr>
      <vt:lpstr>Slide 34</vt:lpstr>
      <vt:lpstr>Slide 35</vt:lpstr>
      <vt:lpstr>WWII: AGAIN, WAR DEMANDS HIGHER TECH NEEDS,  AND REQUIRES THE NATION TO RELY ON THE MAJORITY OF WOMEN TO GO TO WORK.</vt:lpstr>
      <vt:lpstr>THE SPACE RACE.</vt:lpstr>
      <vt:lpstr>1950s/1960s NEW EMPHASIS ON TRAINING YOUTH TO BOTH WORK AND CONSUME.</vt:lpstr>
      <vt:lpstr>POPULAR CULTURE TAKES OVER CLASSICS AS THE MAIN SOURCE OF YOUTH ENTERTAINMENT AND LEARNING.</vt:lpstr>
      <vt:lpstr>FROM 1950 ON, YOUNGER GENERATIONS GET MORE OF THEIR INFORMATION FROM CORPORATE AMERICA THAN FROM SCHOOL .</vt:lpstr>
      <vt:lpstr>CORPORATIONSUSE PUBLIC SCHOOLS TO PUSH THEIR PRODUCTS. </vt:lpstr>
      <vt:lpstr>70s, 80s, 90s TRACKING LEADS TO CREATION OF MAGNATE HIGH SCHOOLS, GREATER RACIAL AND CLASS SEGREGATION, THE BEGINNING OF MASS PUSH-OUT FROM SCHOOLS TO STREETS &amp; PRISONS. </vt:lpstr>
      <vt:lpstr>“DROP-OUT FACTORIES” LOOK AND OPERATE LIKE PRISONS AT THE SAME TIME THAT CORPORATIONS MOVE IN A BIG WAY  INTO PRISON INVESTMENT.  CORRECTIONS CORPORATION OF AMERICA AND SIMILAR COMPANIES EXPERIENCE  LARGEST STOCK MARKET GROWTH OF ANY INDUSTRY. </vt:lpstr>
      <vt:lpstr>90s/00s PRIVATIZATION  OF PUBLIC EDUCATION. </vt:lpstr>
      <vt:lpstr>Slide 45</vt:lpstr>
      <vt:lpstr>PUBLIC EDUCATION   TO BUILD U.S. PATRIOTISM &amp; EXERT SOCIAL CONTROL</vt:lpstr>
      <vt:lpstr>COLONIAL COURTS, SCHOOLS &amp; PRISONS SEVERE    Especially for youth, women and people of color, resistance is punished by banishment, torture  and death. </vt:lpstr>
      <vt:lpstr>REPRESSION OF BLACK AND BROWN COMMUNITIES WITH LAW ENFORCEMENT BACKING OR DIRECTION          Blacks who learned to read or taught others were tortured and killed.    1876 KKK founded to uphold Jim Crow segregation, including        separate and inferior schools and colleges.        Highest lynching rates in California  during 1800s and early 1900s; then in South from 1910 on.</vt:lpstr>
      <vt:lpstr>4 SOLUTIONS TO “INDIAN  PROBLEM”           CONGRESS DEBATES AND IMPLEMENTS FOUR STRATEGIES IN THE CONQUEST OF INDIAN LAND:  1. WAR AND MASSACRE 2. STARVATION 3. FORCED ASSIMILATION THROUGH RESERVATIONS, GOVERNMENT BOARDING SCHOOLS AND OUTLAWING OF INDIAN RELIGION AND CULTURE  4. ADDICTION     </vt:lpstr>
      <vt:lpstr>“KILL THE INDIAN, SAVE THE MAN.”        Captain Richard Henry Pratt, 10th Calvary Buffalo Soldiers,  establishes the widespread expansion of government boarding school system, and children are stolen from their communities and taken hundreds to thousands of miles from their communities.  </vt:lpstr>
      <vt:lpstr>“UNWASHED MASSES”       Immigrant youth were exploited as cheap labor, and pushed to assimilate into American culture.  Many of those who ended up on the street were starved, killed, incarcerated, institutionalized or sent west.  </vt:lpstr>
      <vt:lpstr>RACE-BASED IMMIGRATION QUOTAS</vt:lpstr>
      <vt:lpstr> The Settlement House Movement  (f. 1884) and Children’s Aid Society (f. 1853) which created the Orphan Trains were the roots of foster care and social work in the U.S. These models worked to Americanize and assimilate immigrant youth. </vt:lpstr>
      <vt:lpstr>Classroom Management        With strict discipline, “one who studies educational theory can see in the mechanical routine of the classroom, the educative forces that are slowly transforming the child from a little savage into a creature fit for law and order, fit for the life of civilized society.” - 1907 </vt:lpstr>
      <vt:lpstr>POPULAR CULTURE AND GOVERNMENT PROPAGANDA PROMOTE RACISM AND ANTI-YOUTH PREJUDICE.  Early drug wars and Prohibition criminalize people of color and blame Black, Brown and Asian communities and culture for corruption of white youth.  First talking movie - The Jazz Singer - and first cartoons reflect mass popularity of “Black Face”  in popular culture, and widespread support of Jim Crow and other racist legislation.   KKK membership highest in US history with release of Birth of Nation.    1918 - Cardinal Principles of Secondary Education pass national adoption of curriculum in democracy, citizenship and, for young women, home economics.  Teachers are required to take loyalty oaths, citizenship tests and certification.</vt:lpstr>
      <vt:lpstr>Slide 56</vt:lpstr>
      <vt:lpstr>Slide 57</vt:lpstr>
      <vt:lpstr>Slide 58</vt:lpstr>
      <vt:lpstr>WAR-TIME REPRESSION  Sleepy Lagoon Trial and Sailor  (a.k.a. Zoot Suit) Riots   Internment of Japanese community;  confiscation of all savings, businesses  and property.  U.S. launches the world’s first nuclear strike on Japan.  African American, Latino, Native American and Asian soldiers return home from the war to face same race discrimination including segregated schools and higher education.</vt:lpstr>
      <vt:lpstr>Slide 60</vt:lpstr>
      <vt:lpstr>Slide 61</vt:lpstr>
      <vt:lpstr>Slide 62</vt:lpstr>
      <vt:lpstr>Slide 63</vt:lpstr>
      <vt:lpstr>Slide 64</vt:lpstr>
      <vt:lpstr>Slide 65</vt:lpstr>
      <vt:lpstr>Slide 66</vt:lpstr>
      <vt:lpstr>Slide 67</vt:lpstr>
      <vt:lpstr>Slide 68</vt:lpstr>
      <vt:lpstr>Slide 69</vt:lpstr>
      <vt:lpstr>U.S. PUBLIC SAFETY AND  EDUCATION POLICIES  MOST WITH ROOTS IN L.A. Nixon’s Law and Order backlash after 60s movements leads to mass incarceration of poor people and people of color.  In California, the prison population increases 700% in 20 years.  Cali and L.A. lead the world in incarceration and harsh sentencing, including creation of Prop 21 and Three Strikes, and export these policies across U.S.  Reaganomics and the War on Drugs. Anti-tax movement and Prop 13. Just Say No.  Darryl Gates introduces military-style policing (including SWAT and CRASH) to inner city L.A.   Police and Probation Departments begin to take over schools discipline and security.  Drug Czar William Bennett  institute first zero tolerance policies in public schools. U.S. fuels wars against rebellions in Central America. LAPD and Sheriffs work with U.S. military to teach counter-guerilla tactics, interrogation and torture.  Later return to teach gang suppression.  Anti-immigrant and English-only legislation are passed, including denying immigrant youth access to education and financial aid.  Gang suppression tactics -- gang definitions, gang databases and injunctions -- mass deportations of alleged gang members and labeling of gangs as urban/street terrorists.   </vt:lpstr>
      <vt:lpstr>Slide 71</vt:lpstr>
      <vt:lpstr>PRESIDENT REAGAN APPOINTS WILLIAM BENNET AS U.S. SECRETARY OF EDUCATION.  Zero Tolerance  policies include requirements for suspension, expulsion and arrests; the takeover of school discipline by police departments; and relationships in schools replaced by metal detectors, locker searches, drug-sniffing dogs, and security gates. </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PUBLIC EDUCATION   for  LIBERATION</vt:lpstr>
      <vt:lpstr>RESISTANCE</vt:lpstr>
      <vt:lpstr>RESISTANCE</vt:lpstr>
      <vt:lpstr>RESISTANCE</vt:lpstr>
      <vt:lpstr>RESISTANCE</vt:lpstr>
      <vt:lpstr>RESISTANCE</vt:lpstr>
      <vt:lpstr>RESISTANCE</vt:lpstr>
      <vt:lpstr>RESISTANCE</vt:lpstr>
      <vt:lpstr>RESISTANCE</vt:lpstr>
      <vt:lpstr>RESISTANCE</vt:lpstr>
      <vt:lpstr>Slide 111</vt:lpstr>
      <vt:lpstr>RESISTANCE</vt:lpstr>
      <vt:lpstr>Slide 113</vt:lpstr>
      <vt:lpstr>Slide 114</vt:lpstr>
      <vt:lpstr>RESISTANCE</vt:lpstr>
      <vt:lpstr>RESISTANCE</vt:lpstr>
      <vt:lpstr>RESISTANCE</vt:lpstr>
      <vt:lpstr>RESISTANCE</vt:lpstr>
      <vt:lpstr>RESISTANCE</vt:lpstr>
      <vt:lpstr>RESISTANCE</vt:lpstr>
      <vt:lpstr>RESISTANCE</vt:lpstr>
      <vt:lpstr>RESISTANCE</vt:lpstr>
      <vt:lpstr>RESISTANCE</vt:lpstr>
      <vt:lpstr>Slide 124</vt:lpstr>
      <vt:lpstr>Slide 125</vt:lpstr>
      <vt:lpstr>RESISTANCE</vt:lpstr>
      <vt:lpstr>Slide 127</vt:lpstr>
      <vt:lpstr>RESISTANCE</vt:lpstr>
      <vt:lpstr>RESISTANCE</vt:lpstr>
      <vt:lpstr>RESISTANCE</vt:lpstr>
      <vt:lpstr>RESISTANCE</vt:lpstr>
      <vt:lpstr>WE ARE RESISTING!</vt:lpstr>
      <vt:lpstr>HOW DOES THIS HISTORY IMPACT OUR WORK?  What does this history mean for us? How are these traditions still at work in the creation of public education? What policies can we expect in the future?   What can we do to continue to promote education for  liberation?    </vt:lpstr>
    </vt:vector>
  </TitlesOfParts>
  <Company>뿿</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SEEN AS  SATAN, SAVAGES  AND SLAVES</dc:title>
  <dc:creator>Casper</dc:creator>
  <cp:lastModifiedBy>Boston College</cp:lastModifiedBy>
  <cp:revision>621</cp:revision>
  <dcterms:created xsi:type="dcterms:W3CDTF">2006-04-23T14:53:35Z</dcterms:created>
  <dcterms:modified xsi:type="dcterms:W3CDTF">2018-05-24T19:09:55Z</dcterms:modified>
</cp:coreProperties>
</file>